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70"/>
  </p:notesMasterIdLst>
  <p:handoutMasterIdLst>
    <p:handoutMasterId r:id="rId71"/>
  </p:handoutMasterIdLst>
  <p:sldIdLst>
    <p:sldId id="312" r:id="rId5"/>
    <p:sldId id="282" r:id="rId6"/>
    <p:sldId id="324" r:id="rId7"/>
    <p:sldId id="325" r:id="rId8"/>
    <p:sldId id="321" r:id="rId9"/>
    <p:sldId id="372" r:id="rId10"/>
    <p:sldId id="373" r:id="rId11"/>
    <p:sldId id="374" r:id="rId12"/>
    <p:sldId id="375" r:id="rId13"/>
    <p:sldId id="376" r:id="rId14"/>
    <p:sldId id="371" r:id="rId15"/>
    <p:sldId id="331" r:id="rId16"/>
    <p:sldId id="336" r:id="rId17"/>
    <p:sldId id="337" r:id="rId18"/>
    <p:sldId id="378" r:id="rId19"/>
    <p:sldId id="379" r:id="rId20"/>
    <p:sldId id="377" r:id="rId21"/>
    <p:sldId id="338" r:id="rId22"/>
    <p:sldId id="380" r:id="rId23"/>
    <p:sldId id="381" r:id="rId24"/>
    <p:sldId id="382" r:id="rId25"/>
    <p:sldId id="383" r:id="rId26"/>
    <p:sldId id="384" r:id="rId27"/>
    <p:sldId id="385" r:id="rId28"/>
    <p:sldId id="386" r:id="rId29"/>
    <p:sldId id="387" r:id="rId30"/>
    <p:sldId id="388" r:id="rId31"/>
    <p:sldId id="345" r:id="rId32"/>
    <p:sldId id="349" r:id="rId33"/>
    <p:sldId id="350" r:id="rId34"/>
    <p:sldId id="351" r:id="rId35"/>
    <p:sldId id="389" r:id="rId36"/>
    <p:sldId id="352" r:id="rId37"/>
    <p:sldId id="353" r:id="rId38"/>
    <p:sldId id="354" r:id="rId39"/>
    <p:sldId id="355" r:id="rId40"/>
    <p:sldId id="356" r:id="rId41"/>
    <p:sldId id="370" r:id="rId42"/>
    <p:sldId id="357" r:id="rId43"/>
    <p:sldId id="358" r:id="rId44"/>
    <p:sldId id="359" r:id="rId45"/>
    <p:sldId id="360" r:id="rId46"/>
    <p:sldId id="361" r:id="rId47"/>
    <p:sldId id="390" r:id="rId48"/>
    <p:sldId id="363" r:id="rId49"/>
    <p:sldId id="365" r:id="rId50"/>
    <p:sldId id="366" r:id="rId51"/>
    <p:sldId id="391" r:id="rId52"/>
    <p:sldId id="367" r:id="rId53"/>
    <p:sldId id="392" r:id="rId54"/>
    <p:sldId id="393" r:id="rId55"/>
    <p:sldId id="368" r:id="rId56"/>
    <p:sldId id="369" r:id="rId57"/>
    <p:sldId id="394" r:id="rId58"/>
    <p:sldId id="395" r:id="rId59"/>
    <p:sldId id="396" r:id="rId60"/>
    <p:sldId id="397" r:id="rId61"/>
    <p:sldId id="398" r:id="rId62"/>
    <p:sldId id="399" r:id="rId63"/>
    <p:sldId id="400" r:id="rId64"/>
    <p:sldId id="401" r:id="rId65"/>
    <p:sldId id="402" r:id="rId66"/>
    <p:sldId id="333" r:id="rId67"/>
    <p:sldId id="335" r:id="rId68"/>
    <p:sldId id="334" r:id="rId6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01" autoAdjust="0"/>
    <p:restoredTop sz="95388" autoAdjust="0"/>
  </p:normalViewPr>
  <p:slideViewPr>
    <p:cSldViewPr snapToGrid="0" snapToObjects="1">
      <p:cViewPr>
        <p:scale>
          <a:sx n="66" d="100"/>
          <a:sy n="66" d="100"/>
        </p:scale>
        <p:origin x="802" y="483"/>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A9B4-53E3-C2BC-C40E-ECB242A03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7213A-820A-22C5-7ED3-CDD76D2AE61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16E7C70-D7CD-2F46-83FB-2BAA0FD0F42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9461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DB3D7-1215-EBC1-1B11-8A7FE9A8B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5D7F9-7E07-FAC1-CDA4-EC3CCDC7145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8C38E97-8DAB-8256-3663-DC21FC12582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83218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07467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23986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0025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AD3AD-009B-029D-9E26-25272DB30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AD70F-8B80-E809-D347-4CE6718BFA7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23EAFD8-6BC1-F630-CCEA-EDE9D977732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27640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BF304-AFDA-BC98-7053-B95029354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BF407-8E42-7D37-6274-C65F01A9FA9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6088422-97AA-A53D-71DF-EF082A5BA21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5144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6D951-D8CA-C605-1A6E-9BEFE9A2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EB6C-B867-A87A-3A6B-E9A5C3DAB79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8BABE75-C62D-7277-DB3E-7719D1CF303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00535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93256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E399D-3160-8346-A01D-EF1AB0563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AC982-041D-9F37-1E39-81D7D2F4CAC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05D09F9-9D46-843C-0507-06689A5197D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090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63790-021F-852E-98F3-73C7E9048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CFF56-ECAE-FEFC-72F4-81FC34E0285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2744AFA-2C52-9E31-A856-6915B82867E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1580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E19BC-AF49-5238-5C19-918A4EE66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81177-B7C6-7B02-1CAF-B87926C4DA2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303D77F-DA4F-5463-37CF-3949A0486AC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6334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8CE9F-1C13-AB48-3A67-1A41EAF35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FE4B3-6D10-E178-DDD4-A2B30E2ED74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938409F-32E1-D4D4-B0F3-EE5AE3EC77E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8922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F0E8-2272-E1F0-FDF3-087BBE9D2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54DC4-05BD-5AB1-0151-6BFAE6F09F6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3571465-9CAB-245D-407E-23673E18C2AB}"/>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3251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B1213-D629-5BA9-1D2A-FAFBB7B64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4F326-BAF5-E83A-19AB-7B73A52EBC7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4D6923E-93E4-EDD3-A81F-21EF473FEA7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4244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C4726-4843-DA56-5BBD-1B40FDF22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F0820-84A8-8913-27C4-472BA08592F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76A119A-7771-2935-3F70-A17FEE2417A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04232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F7D2F-95DF-BA7D-B9FD-CB1222CFB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D7EE8-FD1E-F1A5-5E08-D8D36BB275B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D0F4892-9A53-6E21-1A14-1AAAA436130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61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D8B32-AF24-8D2A-77BE-90F139733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3C7DD-AAB5-FD42-8EB0-0B6A45CF2B9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C0BC614-E9B0-587E-696A-8A2780DC11F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29922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95622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07366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28710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2079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98045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7D845-F62F-638F-661F-BCB20EFA0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85500-09DA-C68E-42F5-EBBA762F284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57FCBAC-6BCC-ACFE-547A-7D0B9CCAAF0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83963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5896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6310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8392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34796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555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63225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8609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40309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850016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99780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075245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12806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31031-6DBE-80BE-1592-40F33D818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9DF4C-4CC6-BE11-08C4-D7FC5121084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7FE6651-F383-6F8B-BE39-3BAE2BC71F8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9800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67842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16270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18361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C69B4-4455-CB73-5D62-9D823D49D2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5C8E0-5A8F-039D-866F-581C8E447C6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5C62390-5985-25CE-6C84-2F59B0F6656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81771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05273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70B2-C5F1-E2CC-EFE3-5538520E8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41710-D5A9-72D0-00E5-BD5ACCF3E80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E690F3B-B83C-7E1E-3285-5730BFD49A9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3211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864A-3278-1CDE-9F7B-6FAB07A29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35214-0B20-2ED1-AE25-25480A4545E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1158BB4-AF35-0FED-1C90-3BC424802A68}"/>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00563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94332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1834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ADF9E-7F78-7BDB-1A5C-3D56D4F1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716BD-6C42-B882-1EA6-528E0678FFA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F828199-7B1C-EFB1-9491-96E61376F8D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55102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3C9F-08D7-72C2-24AC-E6D0623B3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3F178-9F5E-8AE4-AA77-30C32BFA58DC}"/>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9984B3C-4200-9094-7F45-900F527A69A8}"/>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81347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0D2EE-0FD0-7747-63B4-000718764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4BB79-D623-2309-AFD6-762F8BAD85FC}"/>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8B7A8A1-3F0E-B2D4-EA2E-3A9BA40822A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27437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69526-6048-2A71-0388-1AB281D91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E6CB4-A061-E25A-9A57-0E270EF6796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E516DB6-9891-39BF-994D-0CF858D3390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30094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C1145-C7B6-D574-5911-6514B35E5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C4EA8-54F0-924F-7556-C79F831E94F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9D69CFB-FFD5-5FA7-D0A3-C584470EF71D}"/>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53739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2E3-BCB1-87E5-F1AA-2C594031A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9C9E6-9794-4F4F-72AA-BD0923742F1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0913DE2-1659-EC81-4847-81B37D69C7D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9534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D1EF5-BA12-7C75-7579-15363195E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B9595-15BB-7A84-F9DF-0C98012B71F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8C45A59-B938-91EE-4CFE-AB3B1278BB3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53912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CD432-9F4B-BF5F-C36E-86A7847D5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43D42-6A31-6FBC-0966-DB1A9C59B08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ED3CD36-59E0-A9E9-63B1-6C15F6B4548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2060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3F59C-5212-7940-A261-522F5B0A6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B4B61-674F-10B2-D7A5-1F3CEA043FD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46EA058-1F2B-3EC2-B995-0307CBE7ADB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67811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71AD-D105-480F-BDF6-AF1F467C4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E9021-14DE-DB36-D65A-78CC0C3CC58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46EC693-E8CF-7764-8015-B6F084BD9F7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78288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49998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34765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0561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1F0B-FF4B-912B-9230-6457CAF20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02954-9D0E-BE43-23F1-417F0104B86C}"/>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262E9C2-9213-BD7B-74F4-B5AA171DF71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43427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7067-C4C6-A996-BFBF-37164CAB3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C75EA-6F7F-4321-8EB6-25128C120E2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3080306-BAF3-98C2-BBA2-DB0C0CA17E7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7450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D526B-B583-A81F-0D52-CD3A778836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85EE8-6005-F42C-C7A1-F00DEAA0F70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BAE901E-029B-A87E-AB76-9D495C86AE9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852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latin typeface="Cambria" panose="02040503050406030204" pitchFamily="18" charset="0"/>
                <a:ea typeface="Cambria" panose="02040503050406030204" pitchFamily="18" charset="0"/>
              </a:rPr>
              <a:t>Warehouse management system</a:t>
            </a:r>
          </a:p>
        </p:txBody>
      </p:sp>
      <p:sp>
        <p:nvSpPr>
          <p:cNvPr id="3" name="Title 1">
            <a:extLst>
              <a:ext uri="{FF2B5EF4-FFF2-40B4-BE49-F238E27FC236}">
                <a16:creationId xmlns:a16="http://schemas.microsoft.com/office/drawing/2014/main" id="{52BF0877-875D-0210-7DCE-08D3207EDBBB}"/>
              </a:ext>
            </a:extLst>
          </p:cNvPr>
          <p:cNvSpPr txBox="1">
            <a:spLocks/>
          </p:cNvSpPr>
          <p:nvPr/>
        </p:nvSpPr>
        <p:spPr>
          <a:xfrm>
            <a:off x="1543050" y="5454650"/>
            <a:ext cx="3670300" cy="1346199"/>
          </a:xfrm>
          <a:prstGeom prst="rect">
            <a:avLst/>
          </a:prstGeom>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l"/>
            <a:r>
              <a:rPr lang="en-US" sz="2400" dirty="0">
                <a:solidFill>
                  <a:schemeClr val="bg1"/>
                </a:solidFill>
                <a:latin typeface="Cambria" panose="02040503050406030204" pitchFamily="18" charset="0"/>
                <a:ea typeface="Cambria" panose="02040503050406030204" pitchFamily="18" charset="0"/>
              </a:rPr>
              <a:t>Presented by:</a:t>
            </a:r>
          </a:p>
          <a:p>
            <a:pPr marL="342900" indent="-342900" algn="l">
              <a:buFont typeface="Wingdings" panose="05000000000000000000" pitchFamily="2" charset="2"/>
              <a:buChar char="Ø"/>
            </a:pPr>
            <a:r>
              <a:rPr lang="en-US" sz="2000" b="0" dirty="0">
                <a:solidFill>
                  <a:schemeClr val="bg1"/>
                </a:solidFill>
                <a:latin typeface="Cambria" panose="02040503050406030204" pitchFamily="18" charset="0"/>
                <a:ea typeface="Cambria" panose="02040503050406030204" pitchFamily="18" charset="0"/>
              </a:rPr>
              <a:t>Shubham </a:t>
            </a:r>
            <a:r>
              <a:rPr lang="en-US" sz="2000" b="0" dirty="0" err="1">
                <a:solidFill>
                  <a:schemeClr val="bg1"/>
                </a:solidFill>
                <a:latin typeface="Cambria" panose="02040503050406030204" pitchFamily="18" charset="0"/>
                <a:ea typeface="Cambria" panose="02040503050406030204" pitchFamily="18" charset="0"/>
              </a:rPr>
              <a:t>Lathiya</a:t>
            </a:r>
            <a:endParaRPr lang="en-US" sz="2000" b="0" dirty="0">
              <a:solidFill>
                <a:schemeClr val="bg1"/>
              </a:solidFill>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000" b="0" dirty="0">
                <a:solidFill>
                  <a:schemeClr val="bg1"/>
                </a:solidFill>
                <a:latin typeface="Cambria" panose="02040503050406030204" pitchFamily="18" charset="0"/>
                <a:ea typeface="Cambria" panose="02040503050406030204" pitchFamily="18" charset="0"/>
              </a:rPr>
              <a:t>Priyank Mangaroliya</a:t>
            </a:r>
          </a:p>
        </p:txBody>
      </p:sp>
      <p:sp>
        <p:nvSpPr>
          <p:cNvPr id="4" name="Title 1">
            <a:extLst>
              <a:ext uri="{FF2B5EF4-FFF2-40B4-BE49-F238E27FC236}">
                <a16:creationId xmlns:a16="http://schemas.microsoft.com/office/drawing/2014/main" id="{935535CE-6D61-83DB-5BC3-7E6427B07F6D}"/>
              </a:ext>
            </a:extLst>
          </p:cNvPr>
          <p:cNvSpPr txBox="1">
            <a:spLocks/>
          </p:cNvSpPr>
          <p:nvPr/>
        </p:nvSpPr>
        <p:spPr>
          <a:xfrm>
            <a:off x="6978650" y="5511798"/>
            <a:ext cx="3670300" cy="1285875"/>
          </a:xfrm>
          <a:prstGeom prst="rect">
            <a:avLst/>
          </a:prstGeom>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l"/>
            <a:r>
              <a:rPr lang="en-US" sz="2400" dirty="0">
                <a:solidFill>
                  <a:schemeClr val="bg1"/>
                </a:solidFill>
                <a:latin typeface="Cambria" panose="02040503050406030204" pitchFamily="18" charset="0"/>
                <a:ea typeface="Cambria" panose="02040503050406030204" pitchFamily="18" charset="0"/>
              </a:rPr>
              <a:t>supervisor by:</a:t>
            </a:r>
          </a:p>
          <a:p>
            <a:pPr marL="342900" indent="-342900" algn="l">
              <a:buFont typeface="Wingdings" panose="05000000000000000000" pitchFamily="2" charset="2"/>
              <a:buChar char="Ø"/>
            </a:pPr>
            <a:r>
              <a:rPr lang="en-US" sz="2000" b="0" dirty="0">
                <a:solidFill>
                  <a:schemeClr val="bg1"/>
                </a:solidFill>
                <a:latin typeface="Cambria" panose="02040503050406030204" pitchFamily="18" charset="0"/>
                <a:ea typeface="Cambria" panose="02040503050406030204" pitchFamily="18" charset="0"/>
              </a:rPr>
              <a:t>Dr. Kamlesh </a:t>
            </a:r>
            <a:r>
              <a:rPr lang="en-US" sz="2000" b="0" dirty="0" err="1">
                <a:solidFill>
                  <a:schemeClr val="bg1"/>
                </a:solidFill>
                <a:latin typeface="Cambria" panose="02040503050406030204" pitchFamily="18" charset="0"/>
                <a:ea typeface="Cambria" panose="02040503050406030204" pitchFamily="18" charset="0"/>
              </a:rPr>
              <a:t>meshram</a:t>
            </a:r>
            <a:r>
              <a:rPr lang="en-US" sz="2000" b="0" dirty="0">
                <a:solidFill>
                  <a:schemeClr val="bg1"/>
                </a:solidFill>
                <a:latin typeface="Cambria" panose="02040503050406030204" pitchFamily="18" charset="0"/>
                <a:ea typeface="Cambria" panose="02040503050406030204" pitchFamily="18" charset="0"/>
              </a:rPr>
              <a:t> </a:t>
            </a:r>
            <a:endParaRPr lang="en-US" sz="3200" b="0" dirty="0">
              <a:solidFill>
                <a:schemeClr val="bg1"/>
              </a:solidFill>
              <a:latin typeface="Cambria" panose="02040503050406030204" pitchFamily="18" charset="0"/>
              <a:ea typeface="Cambria" panose="02040503050406030204" pitchFamily="18" charset="0"/>
            </a:endParaRPr>
          </a:p>
          <a:p>
            <a:pPr marL="342900" indent="-342900" algn="l">
              <a:buFont typeface="Wingdings" panose="05000000000000000000" pitchFamily="2" charset="2"/>
              <a:buChar char="Ø"/>
            </a:pPr>
            <a:r>
              <a:rPr lang="en-US" sz="2000" b="0" dirty="0">
                <a:solidFill>
                  <a:schemeClr val="bg1"/>
                </a:solidFill>
                <a:latin typeface="Cambria" panose="02040503050406030204" pitchFamily="18" charset="0"/>
                <a:ea typeface="Cambria" panose="02040503050406030204" pitchFamily="18" charset="0"/>
              </a:rPr>
              <a:t>prof. </a:t>
            </a:r>
            <a:r>
              <a:rPr lang="en-US" sz="2000" b="0" dirty="0" err="1">
                <a:solidFill>
                  <a:schemeClr val="bg1"/>
                </a:solidFill>
                <a:latin typeface="Cambria" panose="02040503050406030204" pitchFamily="18" charset="0"/>
                <a:ea typeface="Cambria" panose="02040503050406030204" pitchFamily="18" charset="0"/>
              </a:rPr>
              <a:t>Abhijita</a:t>
            </a:r>
            <a:r>
              <a:rPr lang="en-US" sz="2000" b="0" dirty="0">
                <a:solidFill>
                  <a:schemeClr val="bg1"/>
                </a:solidFill>
                <a:latin typeface="Cambria" panose="02040503050406030204" pitchFamily="18" charset="0"/>
                <a:ea typeface="Cambria" panose="02040503050406030204" pitchFamily="18" charset="0"/>
              </a:rPr>
              <a:t> </a:t>
            </a:r>
            <a:r>
              <a:rPr lang="en-US" sz="2000" b="0" dirty="0" err="1">
                <a:solidFill>
                  <a:schemeClr val="bg1"/>
                </a:solidFill>
                <a:latin typeface="Cambria" panose="02040503050406030204" pitchFamily="18" charset="0"/>
                <a:ea typeface="Cambria" panose="02040503050406030204" pitchFamily="18" charset="0"/>
              </a:rPr>
              <a:t>puhan</a:t>
            </a:r>
            <a:endParaRPr lang="en-US" sz="2800" b="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89B9C-F1D1-ACCA-6636-D7ABA7DB56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3A2C-CA01-B373-3EC4-E2ABD53A338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10" name="Title 1">
            <a:extLst>
              <a:ext uri="{FF2B5EF4-FFF2-40B4-BE49-F238E27FC236}">
                <a16:creationId xmlns:a16="http://schemas.microsoft.com/office/drawing/2014/main" id="{4AAB8EA5-045A-6AEE-5FB0-1E0AA40055FD}"/>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BF534EA3-669B-9748-0E42-19CFCC20C53E}"/>
              </a:ext>
            </a:extLst>
          </p:cNvPr>
          <p:cNvSpPr>
            <a:spLocks noGrp="1"/>
          </p:cNvSpPr>
          <p:nvPr>
            <p:ph sz="half" idx="2"/>
          </p:nvPr>
        </p:nvSpPr>
        <p:spPr>
          <a:xfrm>
            <a:off x="1619251" y="1622738"/>
            <a:ext cx="7421718"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Non-Functional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Security and Data Protection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Email Service</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Usability</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Availability</a:t>
            </a:r>
          </a:p>
        </p:txBody>
      </p:sp>
    </p:spTree>
    <p:extLst>
      <p:ext uri="{BB962C8B-B14F-4D97-AF65-F5344CB8AC3E}">
        <p14:creationId xmlns:p14="http://schemas.microsoft.com/office/powerpoint/2010/main" val="426724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94104-8152-2490-E5CD-6AB24FFA8F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34FAB-9FD7-4756-D418-D1B406EBFC59}"/>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
        <p:nvSpPr>
          <p:cNvPr id="10" name="Title 1">
            <a:extLst>
              <a:ext uri="{FF2B5EF4-FFF2-40B4-BE49-F238E27FC236}">
                <a16:creationId xmlns:a16="http://schemas.microsoft.com/office/drawing/2014/main" id="{497DBE2F-53B1-CB1C-6BE3-DDFC55C3A447}"/>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Tools and Technologies</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C94FD76E-6B33-32DE-60F1-C45D5BE05D60}"/>
              </a:ext>
            </a:extLst>
          </p:cNvPr>
          <p:cNvSpPr>
            <a:spLocks noGrp="1"/>
          </p:cNvSpPr>
          <p:nvPr>
            <p:ph sz="half" idx="2"/>
          </p:nvPr>
        </p:nvSpPr>
        <p:spPr>
          <a:xfrm>
            <a:off x="1722282" y="1979501"/>
            <a:ext cx="4317910" cy="2459472"/>
          </a:xfrm>
        </p:spPr>
        <p:txBody>
          <a:bodyPr>
            <a:normAutofit/>
          </a:bodyPr>
          <a:lstStyle/>
          <a:p>
            <a:pPr marL="0" indent="0" algn="just">
              <a:buNone/>
            </a:pPr>
            <a:r>
              <a:rPr lang="en-GB" sz="2800" b="1" dirty="0">
                <a:latin typeface="Cambria" panose="02040503050406030204" pitchFamily="18" charset="0"/>
                <a:ea typeface="Cambria" panose="02040503050406030204" pitchFamily="18" charset="0"/>
              </a:rPr>
              <a:t>Technologies: </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Frontend: </a:t>
            </a:r>
            <a:r>
              <a:rPr lang="en-GB" sz="2000" dirty="0">
                <a:latin typeface="Cambria" panose="02040503050406030204" pitchFamily="18" charset="0"/>
                <a:ea typeface="Cambria" panose="02040503050406030204" pitchFamily="18" charset="0"/>
              </a:rPr>
              <a:t>HTML, CSS, JavaScript</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Backend: </a:t>
            </a:r>
            <a:r>
              <a:rPr lang="en-GB" sz="2000" dirty="0">
                <a:latin typeface="Cambria" panose="02040503050406030204" pitchFamily="18" charset="0"/>
                <a:ea typeface="Cambria" panose="02040503050406030204" pitchFamily="18" charset="0"/>
              </a:rPr>
              <a:t>Python(Flask) </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Database: </a:t>
            </a:r>
            <a:r>
              <a:rPr lang="en-GB" sz="2000" dirty="0">
                <a:latin typeface="Cambria" panose="02040503050406030204" pitchFamily="18" charset="0"/>
                <a:ea typeface="Cambria" panose="02040503050406030204" pitchFamily="18" charset="0"/>
              </a:rPr>
              <a:t>MongoDB</a:t>
            </a:r>
            <a:endParaRPr lang="en-US" sz="2000" dirty="0">
              <a:latin typeface="Cambria" panose="02040503050406030204" pitchFamily="18" charset="0"/>
              <a:ea typeface="Cambria" panose="02040503050406030204" pitchFamily="18" charset="0"/>
            </a:endParaRPr>
          </a:p>
        </p:txBody>
      </p:sp>
      <p:sp>
        <p:nvSpPr>
          <p:cNvPr id="14" name="Content Placeholder 2">
            <a:extLst>
              <a:ext uri="{FF2B5EF4-FFF2-40B4-BE49-F238E27FC236}">
                <a16:creationId xmlns:a16="http://schemas.microsoft.com/office/drawing/2014/main" id="{97779362-F404-0761-8400-D2D50B19DAD9}"/>
              </a:ext>
            </a:extLst>
          </p:cNvPr>
          <p:cNvSpPr txBox="1">
            <a:spLocks/>
          </p:cNvSpPr>
          <p:nvPr/>
        </p:nvSpPr>
        <p:spPr>
          <a:xfrm>
            <a:off x="1722281" y="4171369"/>
            <a:ext cx="3641769" cy="1390650"/>
          </a:xfrm>
          <a:prstGeom prst="rect">
            <a:avLst/>
          </a:prstGeom>
        </p:spPr>
        <p:txBody>
          <a:bodyPr vert="horz" lIns="91440" tIns="0" rIns="91440" bIns="0" rtlCol="0">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800" b="1" dirty="0">
                <a:latin typeface="Cambria" panose="02040503050406030204" pitchFamily="18" charset="0"/>
                <a:ea typeface="Cambria" panose="02040503050406030204" pitchFamily="18" charset="0"/>
              </a:rPr>
              <a:t>Tools: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PyCharm</a:t>
            </a:r>
          </a:p>
          <a:p>
            <a:pPr algn="just">
              <a:buFont typeface="Wingdings" panose="05000000000000000000" pitchFamily="2" charset="2"/>
              <a:buChar char="Ø"/>
            </a:pPr>
            <a:r>
              <a:rPr lang="en-GB" sz="2000" dirty="0" err="1">
                <a:latin typeface="Cambria" panose="02040503050406030204" pitchFamily="18" charset="0"/>
                <a:ea typeface="Cambria" panose="02040503050406030204" pitchFamily="18" charset="0"/>
              </a:rPr>
              <a:t>MongoDBCompass</a:t>
            </a:r>
            <a:endParaRPr lang="en-GB" sz="20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0516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560192"/>
            <a:ext cx="7965461" cy="994164"/>
          </a:xfrm>
        </p:spPr>
        <p:txBody>
          <a:bodyPr/>
          <a:lstStyle/>
          <a:p>
            <a:r>
              <a:rPr lang="en-IN" dirty="0">
                <a:latin typeface="Cambria" panose="02040503050406030204" pitchFamily="18" charset="0"/>
                <a:ea typeface="Cambria" panose="02040503050406030204" pitchFamily="18" charset="0"/>
              </a:rPr>
              <a:t>Feasibility Study </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16115" y="1776607"/>
            <a:ext cx="7965460" cy="4674993"/>
          </a:xfrm>
        </p:spPr>
        <p:txBody>
          <a:bodyPr>
            <a:normAutofit/>
          </a:bodyPr>
          <a:lstStyle/>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Technical Feasibility: </a:t>
            </a:r>
            <a:r>
              <a:rPr lang="en-GB" sz="2000" dirty="0">
                <a:latin typeface="Cambria" panose="02040503050406030204" pitchFamily="18" charset="0"/>
                <a:ea typeface="Cambria" panose="02040503050406030204" pitchFamily="18" charset="0"/>
              </a:rPr>
              <a:t>Python, MongoDB, and web frameworks (Flask) are used to build robust and scalable systems as part of the project. </a:t>
            </a:r>
          </a:p>
          <a:p>
            <a:pPr algn="just">
              <a:buFont typeface="Wingdings" panose="05000000000000000000" pitchFamily="2" charset="2"/>
              <a:buChar char="Ø"/>
            </a:pPr>
            <a:endParaRPr lang="en-GB" sz="20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Economic Feasibility: </a:t>
            </a:r>
            <a:r>
              <a:rPr lang="en-GB" sz="2000" dirty="0">
                <a:latin typeface="Cambria" panose="02040503050406030204" pitchFamily="18" charset="0"/>
                <a:ea typeface="Cambria" panose="02040503050406030204" pitchFamily="18" charset="0"/>
              </a:rPr>
              <a:t>Automating order processing and inventory management will improve warehouse efficiency, reduce operational costs, and enhance customer satisfaction.</a:t>
            </a:r>
          </a:p>
          <a:p>
            <a:pPr algn="just">
              <a:buFont typeface="Wingdings" panose="05000000000000000000" pitchFamily="2" charset="2"/>
              <a:buChar char="Ø"/>
            </a:pPr>
            <a:endParaRPr lang="en-GB" sz="20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Operational Feasibility: </a:t>
            </a:r>
            <a:r>
              <a:rPr lang="en-GB" sz="2000" dirty="0">
                <a:latin typeface="Cambria" panose="02040503050406030204" pitchFamily="18" charset="0"/>
                <a:ea typeface="Cambria" panose="02040503050406030204" pitchFamily="18" charset="0"/>
              </a:rPr>
              <a:t>Role-based access control ensures proper and secure use of system features, minimizing operational risks.</a:t>
            </a:r>
            <a:endParaRPr lang="en-GB" sz="2000" b="1" dirty="0">
              <a:latin typeface="Cambria" panose="02040503050406030204" pitchFamily="18" charset="0"/>
              <a:ea typeface="Cambria" panose="02040503050406030204" pitchFamily="18"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150969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1463040" y="1057275"/>
            <a:ext cx="9962987" cy="701676"/>
          </a:xfrm>
        </p:spPr>
        <p:txBody>
          <a:bodyPr/>
          <a:lstStyle/>
          <a:p>
            <a:r>
              <a:rPr lang="en-IN" dirty="0">
                <a:latin typeface="Cambria" panose="02040503050406030204" pitchFamily="18" charset="0"/>
                <a:ea typeface="Cambria" panose="02040503050406030204" pitchFamily="18" charset="0"/>
              </a:rPr>
              <a:t>	  System Architecture</a:t>
            </a:r>
            <a:endParaRPr lang="en-US"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13</a:t>
            </a:fld>
            <a:endParaRPr lang="en-US" dirty="0"/>
          </a:p>
        </p:txBody>
      </p:sp>
      <p:pic>
        <p:nvPicPr>
          <p:cNvPr id="9" name="Picture 8">
            <a:extLst>
              <a:ext uri="{FF2B5EF4-FFF2-40B4-BE49-F238E27FC236}">
                <a16:creationId xmlns:a16="http://schemas.microsoft.com/office/drawing/2014/main" id="{3E5FE876-20D8-3933-57F0-D5066192507D}"/>
              </a:ext>
            </a:extLst>
          </p:cNvPr>
          <p:cNvPicPr>
            <a:picLocks noChangeAspect="1"/>
          </p:cNvPicPr>
          <p:nvPr/>
        </p:nvPicPr>
        <p:blipFill>
          <a:blip r:embed="rId3"/>
          <a:stretch>
            <a:fillRect/>
          </a:stretch>
        </p:blipFill>
        <p:spPr>
          <a:xfrm>
            <a:off x="1561855" y="1887538"/>
            <a:ext cx="9068290" cy="4310105"/>
          </a:xfrm>
          <a:prstGeom prst="rect">
            <a:avLst/>
          </a:prstGeom>
        </p:spPr>
      </p:pic>
    </p:spTree>
    <p:extLst>
      <p:ext uri="{BB962C8B-B14F-4D97-AF65-F5344CB8AC3E}">
        <p14:creationId xmlns:p14="http://schemas.microsoft.com/office/powerpoint/2010/main" val="367757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336550"/>
            <a:ext cx="12192000" cy="592138"/>
          </a:xfrm>
        </p:spPr>
        <p:txBody>
          <a:bodyPr/>
          <a:lstStyle/>
          <a:p>
            <a:pPr algn="ctr"/>
            <a:r>
              <a:rPr lang="en-IN" sz="3200" dirty="0">
                <a:latin typeface="Cambria" panose="02040503050406030204" pitchFamily="18" charset="0"/>
                <a:ea typeface="Cambria" panose="02040503050406030204" pitchFamily="18" charset="0"/>
              </a:rPr>
              <a:t>	Admin Use case Diagram</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14</a:t>
            </a:fld>
            <a:endParaRPr lang="en-US" dirty="0"/>
          </a:p>
        </p:txBody>
      </p:sp>
      <p:pic>
        <p:nvPicPr>
          <p:cNvPr id="4" name="Picture 3">
            <a:extLst>
              <a:ext uri="{FF2B5EF4-FFF2-40B4-BE49-F238E27FC236}">
                <a16:creationId xmlns:a16="http://schemas.microsoft.com/office/drawing/2014/main" id="{D1FC34ED-4D3C-DF4D-3B60-F287138E098E}"/>
              </a:ext>
            </a:extLst>
          </p:cNvPr>
          <p:cNvPicPr>
            <a:picLocks noChangeAspect="1"/>
          </p:cNvPicPr>
          <p:nvPr/>
        </p:nvPicPr>
        <p:blipFill>
          <a:blip r:embed="rId3"/>
          <a:stretch>
            <a:fillRect/>
          </a:stretch>
        </p:blipFill>
        <p:spPr>
          <a:xfrm>
            <a:off x="3178579" y="928688"/>
            <a:ext cx="5834842" cy="5783263"/>
          </a:xfrm>
          <a:prstGeom prst="rect">
            <a:avLst/>
          </a:prstGeom>
        </p:spPr>
      </p:pic>
    </p:spTree>
    <p:extLst>
      <p:ext uri="{BB962C8B-B14F-4D97-AF65-F5344CB8AC3E}">
        <p14:creationId xmlns:p14="http://schemas.microsoft.com/office/powerpoint/2010/main" val="1463171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10EC8-2136-AB7A-EA92-8F7B8F9E88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84543-85B8-AB61-89C9-06729FAB12E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sp>
        <p:nvSpPr>
          <p:cNvPr id="7" name="Title 1">
            <a:extLst>
              <a:ext uri="{FF2B5EF4-FFF2-40B4-BE49-F238E27FC236}">
                <a16:creationId xmlns:a16="http://schemas.microsoft.com/office/drawing/2014/main" id="{591DF932-CB70-0BD2-0E97-05165E6946D4}"/>
              </a:ext>
            </a:extLst>
          </p:cNvPr>
          <p:cNvSpPr>
            <a:spLocks noGrp="1"/>
          </p:cNvSpPr>
          <p:nvPr>
            <p:ph type="title"/>
          </p:nvPr>
        </p:nvSpPr>
        <p:spPr>
          <a:xfrm>
            <a:off x="0" y="336550"/>
            <a:ext cx="12192000" cy="592138"/>
          </a:xfrm>
        </p:spPr>
        <p:txBody>
          <a:bodyPr/>
          <a:lstStyle/>
          <a:p>
            <a:pPr algn="ctr"/>
            <a:r>
              <a:rPr lang="en-IN" sz="3200" dirty="0">
                <a:latin typeface="Cambria" panose="02040503050406030204" pitchFamily="18" charset="0"/>
                <a:ea typeface="Cambria" panose="02040503050406030204" pitchFamily="18" charset="0"/>
              </a:rPr>
              <a:t>	Manager Use case Diagram</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CFF0FB1E-720F-602E-F597-3AB17D63031E}"/>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15</a:t>
            </a:fld>
            <a:endParaRPr lang="en-US" dirty="0"/>
          </a:p>
        </p:txBody>
      </p:sp>
      <p:pic>
        <p:nvPicPr>
          <p:cNvPr id="5" name="Picture 4" descr="A diagram of a warehouse management system&#10;&#10;Description automatically generated">
            <a:extLst>
              <a:ext uri="{FF2B5EF4-FFF2-40B4-BE49-F238E27FC236}">
                <a16:creationId xmlns:a16="http://schemas.microsoft.com/office/drawing/2014/main" id="{28FF8317-D206-A7D7-8621-1C17E0A3872E}"/>
              </a:ext>
            </a:extLst>
          </p:cNvPr>
          <p:cNvPicPr>
            <a:picLocks noChangeAspect="1"/>
          </p:cNvPicPr>
          <p:nvPr/>
        </p:nvPicPr>
        <p:blipFill>
          <a:blip r:embed="rId3"/>
          <a:stretch>
            <a:fillRect/>
          </a:stretch>
        </p:blipFill>
        <p:spPr>
          <a:xfrm>
            <a:off x="2886553" y="928688"/>
            <a:ext cx="6418893" cy="5737240"/>
          </a:xfrm>
          <a:prstGeom prst="rect">
            <a:avLst/>
          </a:prstGeom>
        </p:spPr>
      </p:pic>
    </p:spTree>
    <p:extLst>
      <p:ext uri="{BB962C8B-B14F-4D97-AF65-F5344CB8AC3E}">
        <p14:creationId xmlns:p14="http://schemas.microsoft.com/office/powerpoint/2010/main" val="76631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E46B4-900C-5C81-A49E-583A3913C2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07CDC-B0D6-3440-1D7E-43727D5AAA6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16</a:t>
            </a:fld>
            <a:endParaRPr lang="en-US" dirty="0"/>
          </a:p>
        </p:txBody>
      </p:sp>
      <p:sp>
        <p:nvSpPr>
          <p:cNvPr id="7" name="Title 1">
            <a:extLst>
              <a:ext uri="{FF2B5EF4-FFF2-40B4-BE49-F238E27FC236}">
                <a16:creationId xmlns:a16="http://schemas.microsoft.com/office/drawing/2014/main" id="{D7136F0A-1F9D-4816-0745-45095F26F577}"/>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	Client Use case Diagram</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858D9CDA-F2C5-3CD2-C57D-E607672355CF}"/>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D58D9D07-A26B-FA93-12F3-EDE6758AA44B}"/>
              </a:ext>
            </a:extLst>
          </p:cNvPr>
          <p:cNvPicPr>
            <a:picLocks noChangeAspect="1"/>
          </p:cNvPicPr>
          <p:nvPr/>
        </p:nvPicPr>
        <p:blipFill>
          <a:blip r:embed="rId3"/>
          <a:stretch>
            <a:fillRect/>
          </a:stretch>
        </p:blipFill>
        <p:spPr>
          <a:xfrm>
            <a:off x="2552290" y="1010480"/>
            <a:ext cx="7087419" cy="5324773"/>
          </a:xfrm>
          <a:prstGeom prst="rect">
            <a:avLst/>
          </a:prstGeom>
        </p:spPr>
      </p:pic>
    </p:spTree>
    <p:extLst>
      <p:ext uri="{BB962C8B-B14F-4D97-AF65-F5344CB8AC3E}">
        <p14:creationId xmlns:p14="http://schemas.microsoft.com/office/powerpoint/2010/main" val="727447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7953-2D16-5682-150D-A03B6D14D2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AA2E75-6637-5BF6-96B4-403C0DF531D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17</a:t>
            </a:fld>
            <a:endParaRPr lang="en-US" dirty="0"/>
          </a:p>
        </p:txBody>
      </p:sp>
      <p:sp>
        <p:nvSpPr>
          <p:cNvPr id="7" name="Title 1">
            <a:extLst>
              <a:ext uri="{FF2B5EF4-FFF2-40B4-BE49-F238E27FC236}">
                <a16:creationId xmlns:a16="http://schemas.microsoft.com/office/drawing/2014/main" id="{1C1172E0-0DD7-AE87-C876-E7B10E0BC319}"/>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	Employee Use case Diagram</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1938F935-8CC6-FBFF-2FAB-8B11AB9519EB}"/>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17</a:t>
            </a:fld>
            <a:endParaRPr lang="en-US" dirty="0"/>
          </a:p>
        </p:txBody>
      </p:sp>
      <p:pic>
        <p:nvPicPr>
          <p:cNvPr id="4" name="Picture 3" descr="A diagram of a warehouse management system&#10;&#10;Description automatically generated">
            <a:extLst>
              <a:ext uri="{FF2B5EF4-FFF2-40B4-BE49-F238E27FC236}">
                <a16:creationId xmlns:a16="http://schemas.microsoft.com/office/drawing/2014/main" id="{9C17D50B-7751-9595-3816-319DC4DC81F0}"/>
              </a:ext>
            </a:extLst>
          </p:cNvPr>
          <p:cNvPicPr>
            <a:picLocks noChangeAspect="1"/>
          </p:cNvPicPr>
          <p:nvPr/>
        </p:nvPicPr>
        <p:blipFill>
          <a:blip r:embed="rId3"/>
          <a:stretch>
            <a:fillRect/>
          </a:stretch>
        </p:blipFill>
        <p:spPr>
          <a:xfrm>
            <a:off x="2134511" y="1353934"/>
            <a:ext cx="7922977" cy="4150131"/>
          </a:xfrm>
          <a:prstGeom prst="rect">
            <a:avLst/>
          </a:prstGeom>
        </p:spPr>
      </p:pic>
    </p:spTree>
    <p:extLst>
      <p:ext uri="{BB962C8B-B14F-4D97-AF65-F5344CB8AC3E}">
        <p14:creationId xmlns:p14="http://schemas.microsoft.com/office/powerpoint/2010/main" val="70653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18</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	Supplier Use case Diagram</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18</a:t>
            </a:fld>
            <a:endParaRPr lang="en-US" dirty="0"/>
          </a:p>
        </p:txBody>
      </p:sp>
      <p:pic>
        <p:nvPicPr>
          <p:cNvPr id="10" name="Picture 9">
            <a:extLst>
              <a:ext uri="{FF2B5EF4-FFF2-40B4-BE49-F238E27FC236}">
                <a16:creationId xmlns:a16="http://schemas.microsoft.com/office/drawing/2014/main" id="{9BF7400A-C0C4-D1B4-88B3-16FE47C345CE}"/>
              </a:ext>
            </a:extLst>
          </p:cNvPr>
          <p:cNvPicPr>
            <a:picLocks noChangeAspect="1"/>
          </p:cNvPicPr>
          <p:nvPr/>
        </p:nvPicPr>
        <p:blipFill>
          <a:blip r:embed="rId3"/>
          <a:stretch>
            <a:fillRect/>
          </a:stretch>
        </p:blipFill>
        <p:spPr>
          <a:xfrm>
            <a:off x="2714855" y="1301427"/>
            <a:ext cx="6762289" cy="4961541"/>
          </a:xfrm>
          <a:prstGeom prst="rect">
            <a:avLst/>
          </a:prstGeom>
        </p:spPr>
      </p:pic>
    </p:spTree>
    <p:extLst>
      <p:ext uri="{BB962C8B-B14F-4D97-AF65-F5344CB8AC3E}">
        <p14:creationId xmlns:p14="http://schemas.microsoft.com/office/powerpoint/2010/main" val="3928258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3771-BC3F-D87E-DA48-02F57D6FBA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21BF06-D9B1-E4E8-9F93-D3D8B61433AC}"/>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19</a:t>
            </a:fld>
            <a:endParaRPr lang="en-US" dirty="0"/>
          </a:p>
        </p:txBody>
      </p:sp>
      <p:sp>
        <p:nvSpPr>
          <p:cNvPr id="7" name="Title 1">
            <a:extLst>
              <a:ext uri="{FF2B5EF4-FFF2-40B4-BE49-F238E27FC236}">
                <a16:creationId xmlns:a16="http://schemas.microsoft.com/office/drawing/2014/main" id="{46B9602C-C55C-4F03-86EF-05F41D548C9E}"/>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86445884-C8C7-FACC-7B52-318878F30756}"/>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19</a:t>
            </a:fld>
            <a:endParaRPr lang="en-US" dirty="0"/>
          </a:p>
        </p:txBody>
      </p:sp>
      <p:graphicFrame>
        <p:nvGraphicFramePr>
          <p:cNvPr id="3" name="Table 2">
            <a:extLst>
              <a:ext uri="{FF2B5EF4-FFF2-40B4-BE49-F238E27FC236}">
                <a16:creationId xmlns:a16="http://schemas.microsoft.com/office/drawing/2014/main" id="{61D530E7-3557-7307-036D-FA14C288DED9}"/>
              </a:ext>
            </a:extLst>
          </p:cNvPr>
          <p:cNvGraphicFramePr>
            <a:graphicFrameLocks noGrp="1"/>
          </p:cNvGraphicFramePr>
          <p:nvPr>
            <p:extLst>
              <p:ext uri="{D42A27DB-BD31-4B8C-83A1-F6EECF244321}">
                <p14:modId xmlns:p14="http://schemas.microsoft.com/office/powerpoint/2010/main" val="820225317"/>
              </p:ext>
            </p:extLst>
          </p:nvPr>
        </p:nvGraphicFramePr>
        <p:xfrm>
          <a:off x="1769484" y="1884431"/>
          <a:ext cx="9178377" cy="4133980"/>
        </p:xfrm>
        <a:graphic>
          <a:graphicData uri="http://schemas.openxmlformats.org/drawingml/2006/table">
            <a:tbl>
              <a:tblPr firstRow="1" firstCol="1" bandRow="1">
                <a:tableStyleId>{17292A2E-F333-43FB-9621-5CBBE7FDCDCB}</a:tableStyleId>
              </a:tblPr>
              <a:tblGrid>
                <a:gridCol w="2303732">
                  <a:extLst>
                    <a:ext uri="{9D8B030D-6E8A-4147-A177-3AD203B41FA5}">
                      <a16:colId xmlns:a16="http://schemas.microsoft.com/office/drawing/2014/main" val="3462919211"/>
                    </a:ext>
                  </a:extLst>
                </a:gridCol>
                <a:gridCol w="2308809">
                  <a:extLst>
                    <a:ext uri="{9D8B030D-6E8A-4147-A177-3AD203B41FA5}">
                      <a16:colId xmlns:a16="http://schemas.microsoft.com/office/drawing/2014/main" val="3115383930"/>
                    </a:ext>
                  </a:extLst>
                </a:gridCol>
                <a:gridCol w="4565836">
                  <a:extLst>
                    <a:ext uri="{9D8B030D-6E8A-4147-A177-3AD203B41FA5}">
                      <a16:colId xmlns:a16="http://schemas.microsoft.com/office/drawing/2014/main" val="3560527931"/>
                    </a:ext>
                  </a:extLst>
                </a:gridCol>
              </a:tblGrid>
              <a:tr h="413398">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_id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ObjectId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Primary Key, Not Null, Unique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413398">
                <a:tc>
                  <a:txBody>
                    <a:bodyPr/>
                    <a:lstStyle/>
                    <a:p>
                      <a:pPr>
                        <a:lnSpc>
                          <a:spcPct val="115000"/>
                        </a:lnSpc>
                        <a:spcAft>
                          <a:spcPts val="800"/>
                        </a:spcAft>
                      </a:pPr>
                      <a:r>
                        <a:rPr lang="en-IN" sz="2000" kern="100" dirty="0" err="1">
                          <a:effectLst/>
                          <a:latin typeface="Cambria" panose="02040503050406030204" pitchFamily="18" charset="0"/>
                          <a:ea typeface="Cambria" panose="02040503050406030204" pitchFamily="18" charset="0"/>
                        </a:rPr>
                        <a:t>full_name</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mobile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 Unique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email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String</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 Unique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password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role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status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888880992"/>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city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368266936"/>
                  </a:ext>
                </a:extLst>
              </a:tr>
              <a:tr h="413398">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area</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Not Null</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559625044"/>
                  </a:ext>
                </a:extLst>
              </a:tr>
            </a:tbl>
          </a:graphicData>
        </a:graphic>
      </p:graphicFrame>
      <p:sp>
        <p:nvSpPr>
          <p:cNvPr id="4" name="Content Placeholder 2">
            <a:extLst>
              <a:ext uri="{FF2B5EF4-FFF2-40B4-BE49-F238E27FC236}">
                <a16:creationId xmlns:a16="http://schemas.microsoft.com/office/drawing/2014/main" id="{75B3AB89-2A04-D78C-1CF0-914056025F2F}"/>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user</a:t>
            </a:r>
          </a:p>
        </p:txBody>
      </p:sp>
    </p:spTree>
    <p:extLst>
      <p:ext uri="{BB962C8B-B14F-4D97-AF65-F5344CB8AC3E}">
        <p14:creationId xmlns:p14="http://schemas.microsoft.com/office/powerpoint/2010/main" val="3364449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IN" dirty="0">
                <a:latin typeface="Cambria" panose="02040503050406030204" pitchFamily="18" charset="0"/>
                <a:ea typeface="Cambria" panose="02040503050406030204" pitchFamily="18" charset="0"/>
              </a:rPr>
              <a:t>Introduction</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a:bodyPr>
          <a:lstStyle/>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A Warehouse Management System (WMS) is essential for efficiently managing inventory, order processing, and warehouse operations. It enhances operational efficiency by providing real-time visibility into inventory, optimizing space utilization, and ensuring order accuracy. By automating processes such as receiving, picking, packing, and shipping, a WMS helps reduce administrative overhead and minimize errors.</a:t>
            </a:r>
            <a:endParaRPr lang="en-US" sz="2000" dirty="0">
              <a:latin typeface="Cambria" panose="02040503050406030204" pitchFamily="18" charset="0"/>
              <a:ea typeface="Cambria" panose="02040503050406030204" pitchFamily="18"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0106F-B995-8392-A484-D53272C5C9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49F20-1FE9-AFB1-1067-F69EF7ABDEC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20</a:t>
            </a:fld>
            <a:endParaRPr lang="en-US" dirty="0"/>
          </a:p>
        </p:txBody>
      </p:sp>
      <p:sp>
        <p:nvSpPr>
          <p:cNvPr id="7" name="Title 1">
            <a:extLst>
              <a:ext uri="{FF2B5EF4-FFF2-40B4-BE49-F238E27FC236}">
                <a16:creationId xmlns:a16="http://schemas.microsoft.com/office/drawing/2014/main" id="{F8C95067-5EEF-9890-5FD4-75C77409D068}"/>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42576A53-0896-E8AE-2815-9B3DDA52008F}"/>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20</a:t>
            </a:fld>
            <a:endParaRPr lang="en-US" dirty="0"/>
          </a:p>
        </p:txBody>
      </p:sp>
      <p:sp>
        <p:nvSpPr>
          <p:cNvPr id="4" name="Content Placeholder 2">
            <a:extLst>
              <a:ext uri="{FF2B5EF4-FFF2-40B4-BE49-F238E27FC236}">
                <a16:creationId xmlns:a16="http://schemas.microsoft.com/office/drawing/2014/main" id="{1AF3611A-FF59-5BD7-FB83-F61A1220626B}"/>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product</a:t>
            </a:r>
          </a:p>
        </p:txBody>
      </p:sp>
      <p:graphicFrame>
        <p:nvGraphicFramePr>
          <p:cNvPr id="5" name="Table 4">
            <a:extLst>
              <a:ext uri="{FF2B5EF4-FFF2-40B4-BE49-F238E27FC236}">
                <a16:creationId xmlns:a16="http://schemas.microsoft.com/office/drawing/2014/main" id="{9715011F-FFDD-49E5-B735-BC96E3AFBE07}"/>
              </a:ext>
            </a:extLst>
          </p:cNvPr>
          <p:cNvGraphicFramePr>
            <a:graphicFrameLocks noGrp="1"/>
          </p:cNvGraphicFramePr>
          <p:nvPr>
            <p:extLst>
              <p:ext uri="{D42A27DB-BD31-4B8C-83A1-F6EECF244321}">
                <p14:modId xmlns:p14="http://schemas.microsoft.com/office/powerpoint/2010/main" val="1710211038"/>
              </p:ext>
            </p:extLst>
          </p:nvPr>
        </p:nvGraphicFramePr>
        <p:xfrm>
          <a:off x="1770612" y="1770610"/>
          <a:ext cx="10000212" cy="4879574"/>
        </p:xfrm>
        <a:graphic>
          <a:graphicData uri="http://schemas.openxmlformats.org/drawingml/2006/table">
            <a:tbl>
              <a:tblPr firstRow="1" firstCol="1" bandRow="1">
                <a:tableStyleId>{17292A2E-F333-43FB-9621-5CBBE7FDCDCB}</a:tableStyleId>
              </a:tblPr>
              <a:tblGrid>
                <a:gridCol w="2386413">
                  <a:extLst>
                    <a:ext uri="{9D8B030D-6E8A-4147-A177-3AD203B41FA5}">
                      <a16:colId xmlns:a16="http://schemas.microsoft.com/office/drawing/2014/main" val="2043068805"/>
                    </a:ext>
                  </a:extLst>
                </a:gridCol>
                <a:gridCol w="1911199">
                  <a:extLst>
                    <a:ext uri="{9D8B030D-6E8A-4147-A177-3AD203B41FA5}">
                      <a16:colId xmlns:a16="http://schemas.microsoft.com/office/drawing/2014/main" val="398658839"/>
                    </a:ext>
                  </a:extLst>
                </a:gridCol>
                <a:gridCol w="5702600">
                  <a:extLst>
                    <a:ext uri="{9D8B030D-6E8A-4147-A177-3AD203B41FA5}">
                      <a16:colId xmlns:a16="http://schemas.microsoft.com/office/drawing/2014/main" val="2263310201"/>
                    </a:ext>
                  </a:extLst>
                </a:gridCol>
              </a:tblGrid>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Attribute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4184002759"/>
                  </a:ext>
                </a:extLst>
              </a:tr>
              <a:tr h="348541">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_id</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ObjectId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Primary Key, Not Null, Unique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1466663027"/>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product_name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230428730"/>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sku</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Long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Primary Key, Not Null, Unique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662855651"/>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unit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Integer</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781805848"/>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min</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Integer</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1186522472"/>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max</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Integer</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437075363"/>
                  </a:ext>
                </a:extLst>
              </a:tr>
              <a:tr h="348541">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price</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Float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498881034"/>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status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032997990"/>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description</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104526882"/>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created_by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1656887316"/>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area_id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ObjectId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 Foreign Key (References area(area_id))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58392016"/>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image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1042499395"/>
                  </a:ext>
                </a:extLst>
              </a:tr>
              <a:tr h="348541">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created_at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Not Null</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46688885"/>
                  </a:ext>
                </a:extLst>
              </a:tr>
            </a:tbl>
          </a:graphicData>
        </a:graphic>
      </p:graphicFrame>
    </p:spTree>
    <p:extLst>
      <p:ext uri="{BB962C8B-B14F-4D97-AF65-F5344CB8AC3E}">
        <p14:creationId xmlns:p14="http://schemas.microsoft.com/office/powerpoint/2010/main" val="3027636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2BFE-6031-67E3-DC95-5D7424E4C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6B39FF-6A7F-654E-2D00-52A5238CD7A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21</a:t>
            </a:fld>
            <a:endParaRPr lang="en-US" dirty="0"/>
          </a:p>
        </p:txBody>
      </p:sp>
      <p:sp>
        <p:nvSpPr>
          <p:cNvPr id="7" name="Title 1">
            <a:extLst>
              <a:ext uri="{FF2B5EF4-FFF2-40B4-BE49-F238E27FC236}">
                <a16:creationId xmlns:a16="http://schemas.microsoft.com/office/drawing/2014/main" id="{4AFCFC25-9089-93FC-8168-F680D39757A8}"/>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0614D81D-C91D-D4A4-2782-E95855891848}"/>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21</a:t>
            </a:fld>
            <a:endParaRPr lang="en-US" dirty="0"/>
          </a:p>
        </p:txBody>
      </p:sp>
      <p:sp>
        <p:nvSpPr>
          <p:cNvPr id="4" name="Content Placeholder 2">
            <a:extLst>
              <a:ext uri="{FF2B5EF4-FFF2-40B4-BE49-F238E27FC236}">
                <a16:creationId xmlns:a16="http://schemas.microsoft.com/office/drawing/2014/main" id="{721CCA4F-6F8A-2DD0-96FD-B6E1FE7FDABA}"/>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area</a:t>
            </a:r>
          </a:p>
        </p:txBody>
      </p:sp>
      <p:graphicFrame>
        <p:nvGraphicFramePr>
          <p:cNvPr id="3" name="Table 2">
            <a:extLst>
              <a:ext uri="{FF2B5EF4-FFF2-40B4-BE49-F238E27FC236}">
                <a16:creationId xmlns:a16="http://schemas.microsoft.com/office/drawing/2014/main" id="{E0078C07-2429-4E13-2AA0-7FC0F0347BC6}"/>
              </a:ext>
            </a:extLst>
          </p:cNvPr>
          <p:cNvGraphicFramePr>
            <a:graphicFrameLocks noGrp="1"/>
          </p:cNvGraphicFramePr>
          <p:nvPr>
            <p:extLst>
              <p:ext uri="{D42A27DB-BD31-4B8C-83A1-F6EECF244321}">
                <p14:modId xmlns:p14="http://schemas.microsoft.com/office/powerpoint/2010/main" val="773557640"/>
              </p:ext>
            </p:extLst>
          </p:nvPr>
        </p:nvGraphicFramePr>
        <p:xfrm>
          <a:off x="2070449" y="1989078"/>
          <a:ext cx="8429107" cy="3474720"/>
        </p:xfrm>
        <a:graphic>
          <a:graphicData uri="http://schemas.openxmlformats.org/drawingml/2006/table">
            <a:tbl>
              <a:tblPr firstRow="1" firstCol="1" bandRow="1">
                <a:tableStyleId>{17292A2E-F333-43FB-9621-5CBBE7FDCDCB}</a:tableStyleId>
              </a:tblPr>
              <a:tblGrid>
                <a:gridCol w="2124668">
                  <a:extLst>
                    <a:ext uri="{9D8B030D-6E8A-4147-A177-3AD203B41FA5}">
                      <a16:colId xmlns:a16="http://schemas.microsoft.com/office/drawing/2014/main" val="2965711554"/>
                    </a:ext>
                  </a:extLst>
                </a:gridCol>
                <a:gridCol w="2129370">
                  <a:extLst>
                    <a:ext uri="{9D8B030D-6E8A-4147-A177-3AD203B41FA5}">
                      <a16:colId xmlns:a16="http://schemas.microsoft.com/office/drawing/2014/main" val="2231249229"/>
                    </a:ext>
                  </a:extLst>
                </a:gridCol>
                <a:gridCol w="4175069">
                  <a:extLst>
                    <a:ext uri="{9D8B030D-6E8A-4147-A177-3AD203B41FA5}">
                      <a16:colId xmlns:a16="http://schemas.microsoft.com/office/drawing/2014/main" val="2697405331"/>
                    </a:ext>
                  </a:extLst>
                </a:gridCol>
              </a:tblGrid>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Attribute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610046515"/>
                  </a:ext>
                </a:extLst>
              </a:tr>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_id</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ObjectId</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Primary Key, Not Null, Unique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570729815"/>
                  </a:ext>
                </a:extLst>
              </a:tr>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area_name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 Unique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898692024"/>
                  </a:ext>
                </a:extLst>
              </a:tr>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no_box</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Integer</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Not Null</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3493877466"/>
                  </a:ext>
                </a:extLst>
              </a:tr>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status</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String</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Not Null</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1705005514"/>
                  </a:ext>
                </a:extLst>
              </a:tr>
            </a:tbl>
          </a:graphicData>
        </a:graphic>
      </p:graphicFrame>
    </p:spTree>
    <p:extLst>
      <p:ext uri="{BB962C8B-B14F-4D97-AF65-F5344CB8AC3E}">
        <p14:creationId xmlns:p14="http://schemas.microsoft.com/office/powerpoint/2010/main" val="339192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4F01C-8250-A114-04DA-9BE44C4CBD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46BC75-993B-72EB-14D6-BCD44A3A18E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22</a:t>
            </a:fld>
            <a:endParaRPr lang="en-US" dirty="0"/>
          </a:p>
        </p:txBody>
      </p:sp>
      <p:sp>
        <p:nvSpPr>
          <p:cNvPr id="7" name="Title 1">
            <a:extLst>
              <a:ext uri="{FF2B5EF4-FFF2-40B4-BE49-F238E27FC236}">
                <a16:creationId xmlns:a16="http://schemas.microsoft.com/office/drawing/2014/main" id="{71629655-ABC7-0CBA-FC22-56BE4CFB6E05}"/>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EE7298E9-7389-4FCE-10B2-89629263B11A}"/>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22</a:t>
            </a:fld>
            <a:endParaRPr lang="en-US" dirty="0"/>
          </a:p>
        </p:txBody>
      </p:sp>
      <p:sp>
        <p:nvSpPr>
          <p:cNvPr id="4" name="Content Placeholder 2">
            <a:extLst>
              <a:ext uri="{FF2B5EF4-FFF2-40B4-BE49-F238E27FC236}">
                <a16:creationId xmlns:a16="http://schemas.microsoft.com/office/drawing/2014/main" id="{17321376-00A9-62C6-569A-5F89C9DCC487}"/>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stock</a:t>
            </a:r>
          </a:p>
        </p:txBody>
      </p:sp>
      <p:graphicFrame>
        <p:nvGraphicFramePr>
          <p:cNvPr id="5" name="Table 4">
            <a:extLst>
              <a:ext uri="{FF2B5EF4-FFF2-40B4-BE49-F238E27FC236}">
                <a16:creationId xmlns:a16="http://schemas.microsoft.com/office/drawing/2014/main" id="{004F2ABA-1633-EFB8-0F15-ABC0250E16F4}"/>
              </a:ext>
            </a:extLst>
          </p:cNvPr>
          <p:cNvGraphicFramePr>
            <a:graphicFrameLocks noGrp="1"/>
          </p:cNvGraphicFramePr>
          <p:nvPr>
            <p:extLst>
              <p:ext uri="{D42A27DB-BD31-4B8C-83A1-F6EECF244321}">
                <p14:modId xmlns:p14="http://schemas.microsoft.com/office/powerpoint/2010/main" val="1658054896"/>
              </p:ext>
            </p:extLst>
          </p:nvPr>
        </p:nvGraphicFramePr>
        <p:xfrm>
          <a:off x="1787236" y="1884431"/>
          <a:ext cx="9638790" cy="4167235"/>
        </p:xfrm>
        <a:graphic>
          <a:graphicData uri="http://schemas.openxmlformats.org/drawingml/2006/table">
            <a:tbl>
              <a:tblPr firstRow="1" firstCol="1" bandRow="1">
                <a:tableStyleId>{17292A2E-F333-43FB-9621-5CBBE7FDCDCB}</a:tableStyleId>
              </a:tblPr>
              <a:tblGrid>
                <a:gridCol w="1782459">
                  <a:extLst>
                    <a:ext uri="{9D8B030D-6E8A-4147-A177-3AD203B41FA5}">
                      <a16:colId xmlns:a16="http://schemas.microsoft.com/office/drawing/2014/main" val="3462919211"/>
                    </a:ext>
                  </a:extLst>
                </a:gridCol>
                <a:gridCol w="1731772">
                  <a:extLst>
                    <a:ext uri="{9D8B030D-6E8A-4147-A177-3AD203B41FA5}">
                      <a16:colId xmlns:a16="http://schemas.microsoft.com/office/drawing/2014/main" val="3115383930"/>
                    </a:ext>
                  </a:extLst>
                </a:gridCol>
                <a:gridCol w="6124559">
                  <a:extLst>
                    <a:ext uri="{9D8B030D-6E8A-4147-A177-3AD203B41FA5}">
                      <a16:colId xmlns:a16="http://schemas.microsoft.com/office/drawing/2014/main" val="3560527931"/>
                    </a:ext>
                  </a:extLst>
                </a:gridCol>
              </a:tblGrid>
              <a:tr h="569850">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Primary Key, Not Null, Unique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748135">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sku</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Long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Unique, Foreign Key (References products(sku))</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+qty</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Integer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-qty</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Integer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total_qty</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Integer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bl>
          </a:graphicData>
        </a:graphic>
      </p:graphicFrame>
    </p:spTree>
    <p:extLst>
      <p:ext uri="{BB962C8B-B14F-4D97-AF65-F5344CB8AC3E}">
        <p14:creationId xmlns:p14="http://schemas.microsoft.com/office/powerpoint/2010/main" val="200801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95870-907B-E0C6-F691-FA3691F95B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8A825F-2FF4-90CF-BFE5-790B4B043DE1}"/>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23</a:t>
            </a:fld>
            <a:endParaRPr lang="en-US" dirty="0"/>
          </a:p>
        </p:txBody>
      </p:sp>
      <p:sp>
        <p:nvSpPr>
          <p:cNvPr id="7" name="Title 1">
            <a:extLst>
              <a:ext uri="{FF2B5EF4-FFF2-40B4-BE49-F238E27FC236}">
                <a16:creationId xmlns:a16="http://schemas.microsoft.com/office/drawing/2014/main" id="{E4F1660B-5C9B-4D0C-AAB3-865908DB165E}"/>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F8EAFB97-4E92-8797-0F2B-D11923843E7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23</a:t>
            </a:fld>
            <a:endParaRPr lang="en-US" dirty="0"/>
          </a:p>
        </p:txBody>
      </p:sp>
      <p:graphicFrame>
        <p:nvGraphicFramePr>
          <p:cNvPr id="3" name="Table 2">
            <a:extLst>
              <a:ext uri="{FF2B5EF4-FFF2-40B4-BE49-F238E27FC236}">
                <a16:creationId xmlns:a16="http://schemas.microsoft.com/office/drawing/2014/main" id="{F260C0CF-00A2-F323-6B26-DE2D99A355E5}"/>
              </a:ext>
            </a:extLst>
          </p:cNvPr>
          <p:cNvGraphicFramePr>
            <a:graphicFrameLocks noGrp="1"/>
          </p:cNvGraphicFramePr>
          <p:nvPr>
            <p:extLst>
              <p:ext uri="{D42A27DB-BD31-4B8C-83A1-F6EECF244321}">
                <p14:modId xmlns:p14="http://schemas.microsoft.com/office/powerpoint/2010/main" val="3511134833"/>
              </p:ext>
            </p:extLst>
          </p:nvPr>
        </p:nvGraphicFramePr>
        <p:xfrm>
          <a:off x="1769484" y="1884430"/>
          <a:ext cx="9502574" cy="4449870"/>
        </p:xfrm>
        <a:graphic>
          <a:graphicData uri="http://schemas.openxmlformats.org/drawingml/2006/table">
            <a:tbl>
              <a:tblPr firstRow="1" firstCol="1" bandRow="1">
                <a:tableStyleId>{17292A2E-F333-43FB-9621-5CBBE7FDCDCB}</a:tableStyleId>
              </a:tblPr>
              <a:tblGrid>
                <a:gridCol w="2385104">
                  <a:extLst>
                    <a:ext uri="{9D8B030D-6E8A-4147-A177-3AD203B41FA5}">
                      <a16:colId xmlns:a16="http://schemas.microsoft.com/office/drawing/2014/main" val="3462919211"/>
                    </a:ext>
                  </a:extLst>
                </a:gridCol>
                <a:gridCol w="2390360">
                  <a:extLst>
                    <a:ext uri="{9D8B030D-6E8A-4147-A177-3AD203B41FA5}">
                      <a16:colId xmlns:a16="http://schemas.microsoft.com/office/drawing/2014/main" val="3115383930"/>
                    </a:ext>
                  </a:extLst>
                </a:gridCol>
                <a:gridCol w="4727110">
                  <a:extLst>
                    <a:ext uri="{9D8B030D-6E8A-4147-A177-3AD203B41FA5}">
                      <a16:colId xmlns:a16="http://schemas.microsoft.com/office/drawing/2014/main" val="3560527931"/>
                    </a:ext>
                  </a:extLst>
                </a:gridCol>
              </a:tblGrid>
              <a:tr h="461544">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4615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_id</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ObjectId</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Primary Key, Not Null, Unique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757518">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user_id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users(user_id))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products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Array of Object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total_amount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Float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payment_type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order_date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status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Array of Object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888880992"/>
                  </a:ext>
                </a:extLst>
              </a:tr>
              <a:tr h="4615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otp</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Integer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368266936"/>
                  </a:ext>
                </a:extLst>
              </a:tr>
            </a:tbl>
          </a:graphicData>
        </a:graphic>
      </p:graphicFrame>
      <p:sp>
        <p:nvSpPr>
          <p:cNvPr id="4" name="Content Placeholder 2">
            <a:extLst>
              <a:ext uri="{FF2B5EF4-FFF2-40B4-BE49-F238E27FC236}">
                <a16:creationId xmlns:a16="http://schemas.microsoft.com/office/drawing/2014/main" id="{4FBF287E-7C4A-9084-CFB3-9B30AD55CD42}"/>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order</a:t>
            </a:r>
          </a:p>
        </p:txBody>
      </p:sp>
    </p:spTree>
    <p:extLst>
      <p:ext uri="{BB962C8B-B14F-4D97-AF65-F5344CB8AC3E}">
        <p14:creationId xmlns:p14="http://schemas.microsoft.com/office/powerpoint/2010/main" val="345793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D006-A4BF-4C76-891D-5A9514CC94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C6C25-8248-FC71-F7AD-0019ACFFB896}"/>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24</a:t>
            </a:fld>
            <a:endParaRPr lang="en-US" dirty="0"/>
          </a:p>
        </p:txBody>
      </p:sp>
      <p:sp>
        <p:nvSpPr>
          <p:cNvPr id="7" name="Title 1">
            <a:extLst>
              <a:ext uri="{FF2B5EF4-FFF2-40B4-BE49-F238E27FC236}">
                <a16:creationId xmlns:a16="http://schemas.microsoft.com/office/drawing/2014/main" id="{3FDFB056-3F38-F5F1-B3A8-D92B36205BDB}"/>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B1D3778-921C-2CE0-7EF5-8B1EC17DF2F0}"/>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24</a:t>
            </a:fld>
            <a:endParaRPr lang="en-US" dirty="0"/>
          </a:p>
        </p:txBody>
      </p:sp>
      <p:sp>
        <p:nvSpPr>
          <p:cNvPr id="4" name="Content Placeholder 2">
            <a:extLst>
              <a:ext uri="{FF2B5EF4-FFF2-40B4-BE49-F238E27FC236}">
                <a16:creationId xmlns:a16="http://schemas.microsoft.com/office/drawing/2014/main" id="{C485EEFC-3D8F-E7EB-1D46-9FAA956E05BE}"/>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transactions</a:t>
            </a:r>
          </a:p>
        </p:txBody>
      </p:sp>
      <p:graphicFrame>
        <p:nvGraphicFramePr>
          <p:cNvPr id="5" name="Table 4">
            <a:extLst>
              <a:ext uri="{FF2B5EF4-FFF2-40B4-BE49-F238E27FC236}">
                <a16:creationId xmlns:a16="http://schemas.microsoft.com/office/drawing/2014/main" id="{8559B4E3-ADA3-6F22-2132-C91DE8B8C9E1}"/>
              </a:ext>
            </a:extLst>
          </p:cNvPr>
          <p:cNvGraphicFramePr>
            <a:graphicFrameLocks noGrp="1"/>
          </p:cNvGraphicFramePr>
          <p:nvPr>
            <p:extLst>
              <p:ext uri="{D42A27DB-BD31-4B8C-83A1-F6EECF244321}">
                <p14:modId xmlns:p14="http://schemas.microsoft.com/office/powerpoint/2010/main" val="3455763213"/>
              </p:ext>
            </p:extLst>
          </p:nvPr>
        </p:nvGraphicFramePr>
        <p:xfrm>
          <a:off x="1787236" y="1884431"/>
          <a:ext cx="9638790" cy="4167235"/>
        </p:xfrm>
        <a:graphic>
          <a:graphicData uri="http://schemas.openxmlformats.org/drawingml/2006/table">
            <a:tbl>
              <a:tblPr firstRow="1" firstCol="1" bandRow="1">
                <a:tableStyleId>{17292A2E-F333-43FB-9621-5CBBE7FDCDCB}</a:tableStyleId>
              </a:tblPr>
              <a:tblGrid>
                <a:gridCol w="2169622">
                  <a:extLst>
                    <a:ext uri="{9D8B030D-6E8A-4147-A177-3AD203B41FA5}">
                      <a16:colId xmlns:a16="http://schemas.microsoft.com/office/drawing/2014/main" val="3462919211"/>
                    </a:ext>
                  </a:extLst>
                </a:gridCol>
                <a:gridCol w="1596044">
                  <a:extLst>
                    <a:ext uri="{9D8B030D-6E8A-4147-A177-3AD203B41FA5}">
                      <a16:colId xmlns:a16="http://schemas.microsoft.com/office/drawing/2014/main" val="3115383930"/>
                    </a:ext>
                  </a:extLst>
                </a:gridCol>
                <a:gridCol w="5873124">
                  <a:extLst>
                    <a:ext uri="{9D8B030D-6E8A-4147-A177-3AD203B41FA5}">
                      <a16:colId xmlns:a16="http://schemas.microsoft.com/office/drawing/2014/main" val="3560527931"/>
                    </a:ext>
                  </a:extLst>
                </a:gridCol>
              </a:tblGrid>
              <a:tr h="569850">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Constraints</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569850">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_id</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Primary Key, Not Null, Unique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748135">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order_id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orders(order_id))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amount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Float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payment_type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payment_status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transaction_date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bl>
          </a:graphicData>
        </a:graphic>
      </p:graphicFrame>
    </p:spTree>
    <p:extLst>
      <p:ext uri="{BB962C8B-B14F-4D97-AF65-F5344CB8AC3E}">
        <p14:creationId xmlns:p14="http://schemas.microsoft.com/office/powerpoint/2010/main" val="222238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DE7A0-18BB-408C-30A1-2573896AA6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D1573E-99DD-A34F-B5FE-5E16A335E513}"/>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25</a:t>
            </a:fld>
            <a:endParaRPr lang="en-US" dirty="0"/>
          </a:p>
        </p:txBody>
      </p:sp>
      <p:sp>
        <p:nvSpPr>
          <p:cNvPr id="7" name="Title 1">
            <a:extLst>
              <a:ext uri="{FF2B5EF4-FFF2-40B4-BE49-F238E27FC236}">
                <a16:creationId xmlns:a16="http://schemas.microsoft.com/office/drawing/2014/main" id="{EAC0E45B-F799-5992-327D-9DD7B8E8752D}"/>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8E483158-63CB-05E9-6C7B-0FC3E9F354C0}"/>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25</a:t>
            </a:fld>
            <a:endParaRPr lang="en-US" dirty="0"/>
          </a:p>
        </p:txBody>
      </p:sp>
      <p:sp>
        <p:nvSpPr>
          <p:cNvPr id="4" name="Content Placeholder 2">
            <a:extLst>
              <a:ext uri="{FF2B5EF4-FFF2-40B4-BE49-F238E27FC236}">
                <a16:creationId xmlns:a16="http://schemas.microsoft.com/office/drawing/2014/main" id="{83BE4EA3-77C3-02B7-B4F8-660FD3235914}"/>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err="1">
                <a:latin typeface="Cambria" panose="02040503050406030204" pitchFamily="18" charset="0"/>
                <a:ea typeface="Cambria" panose="02040503050406030204" pitchFamily="18" charset="0"/>
              </a:rPr>
              <a:t>case_collections</a:t>
            </a:r>
            <a:endParaRPr lang="en-GB" sz="3200" b="1" dirty="0">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07B5C08A-9EB4-6600-6F6B-51481A54BF09}"/>
              </a:ext>
            </a:extLst>
          </p:cNvPr>
          <p:cNvGraphicFramePr>
            <a:graphicFrameLocks noGrp="1"/>
          </p:cNvGraphicFramePr>
          <p:nvPr>
            <p:extLst>
              <p:ext uri="{D42A27DB-BD31-4B8C-83A1-F6EECF244321}">
                <p14:modId xmlns:p14="http://schemas.microsoft.com/office/powerpoint/2010/main" val="90476133"/>
              </p:ext>
            </p:extLst>
          </p:nvPr>
        </p:nvGraphicFramePr>
        <p:xfrm>
          <a:off x="1787236" y="1884431"/>
          <a:ext cx="9638790" cy="4275883"/>
        </p:xfrm>
        <a:graphic>
          <a:graphicData uri="http://schemas.openxmlformats.org/drawingml/2006/table">
            <a:tbl>
              <a:tblPr firstRow="1" firstCol="1" bandRow="1">
                <a:tableStyleId>{17292A2E-F333-43FB-9621-5CBBE7FDCDCB}</a:tableStyleId>
              </a:tblPr>
              <a:tblGrid>
                <a:gridCol w="2169622">
                  <a:extLst>
                    <a:ext uri="{9D8B030D-6E8A-4147-A177-3AD203B41FA5}">
                      <a16:colId xmlns:a16="http://schemas.microsoft.com/office/drawing/2014/main" val="3462919211"/>
                    </a:ext>
                  </a:extLst>
                </a:gridCol>
                <a:gridCol w="1596044">
                  <a:extLst>
                    <a:ext uri="{9D8B030D-6E8A-4147-A177-3AD203B41FA5}">
                      <a16:colId xmlns:a16="http://schemas.microsoft.com/office/drawing/2014/main" val="3115383930"/>
                    </a:ext>
                  </a:extLst>
                </a:gridCol>
                <a:gridCol w="5873124">
                  <a:extLst>
                    <a:ext uri="{9D8B030D-6E8A-4147-A177-3AD203B41FA5}">
                      <a16:colId xmlns:a16="http://schemas.microsoft.com/office/drawing/2014/main" val="3560527931"/>
                    </a:ext>
                  </a:extLst>
                </a:gridCol>
              </a:tblGrid>
              <a:tr h="569850">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Constraints</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569850">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_id</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Primary Key, Not Null, Unique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748135">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order_id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orders(order_id))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amount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Float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submission_date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supplier_id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suppliers(supplier_id))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status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bl>
          </a:graphicData>
        </a:graphic>
      </p:graphicFrame>
    </p:spTree>
    <p:extLst>
      <p:ext uri="{BB962C8B-B14F-4D97-AF65-F5344CB8AC3E}">
        <p14:creationId xmlns:p14="http://schemas.microsoft.com/office/powerpoint/2010/main" val="1202489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8F7E-1047-2375-913B-F993D567972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828F79-32B1-4FBC-951C-9FFB71DD7A7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26</a:t>
            </a:fld>
            <a:endParaRPr lang="en-US" dirty="0"/>
          </a:p>
        </p:txBody>
      </p:sp>
      <p:sp>
        <p:nvSpPr>
          <p:cNvPr id="7" name="Title 1">
            <a:extLst>
              <a:ext uri="{FF2B5EF4-FFF2-40B4-BE49-F238E27FC236}">
                <a16:creationId xmlns:a16="http://schemas.microsoft.com/office/drawing/2014/main" id="{59D79DF4-86AC-384A-6372-35D75F7DBC46}"/>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2289A899-03AC-4102-D03A-69CBF79753D7}"/>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26</a:t>
            </a:fld>
            <a:endParaRPr lang="en-US" dirty="0"/>
          </a:p>
        </p:txBody>
      </p:sp>
      <p:sp>
        <p:nvSpPr>
          <p:cNvPr id="4" name="Content Placeholder 2">
            <a:extLst>
              <a:ext uri="{FF2B5EF4-FFF2-40B4-BE49-F238E27FC236}">
                <a16:creationId xmlns:a16="http://schemas.microsoft.com/office/drawing/2014/main" id="{FB9CA96B-17F9-C08B-FBF5-83F981536D23}"/>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err="1">
                <a:latin typeface="Cambria" panose="02040503050406030204" pitchFamily="18" charset="0"/>
                <a:ea typeface="Cambria" panose="02040503050406030204" pitchFamily="18" charset="0"/>
              </a:rPr>
              <a:t>assign_tasks</a:t>
            </a:r>
            <a:endParaRPr lang="en-GB" sz="3200" b="1" dirty="0">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81C7CA5F-1F1A-3ACD-71DE-3DCD466D5696}"/>
              </a:ext>
            </a:extLst>
          </p:cNvPr>
          <p:cNvGraphicFramePr>
            <a:graphicFrameLocks noGrp="1"/>
          </p:cNvGraphicFramePr>
          <p:nvPr>
            <p:extLst>
              <p:ext uri="{D42A27DB-BD31-4B8C-83A1-F6EECF244321}">
                <p14:modId xmlns:p14="http://schemas.microsoft.com/office/powerpoint/2010/main" val="833337852"/>
              </p:ext>
            </p:extLst>
          </p:nvPr>
        </p:nvGraphicFramePr>
        <p:xfrm>
          <a:off x="1787236" y="1884431"/>
          <a:ext cx="9638790" cy="4275883"/>
        </p:xfrm>
        <a:graphic>
          <a:graphicData uri="http://schemas.openxmlformats.org/drawingml/2006/table">
            <a:tbl>
              <a:tblPr firstRow="1" firstCol="1" bandRow="1">
                <a:tableStyleId>{17292A2E-F333-43FB-9621-5CBBE7FDCDCB}</a:tableStyleId>
              </a:tblPr>
              <a:tblGrid>
                <a:gridCol w="2169622">
                  <a:extLst>
                    <a:ext uri="{9D8B030D-6E8A-4147-A177-3AD203B41FA5}">
                      <a16:colId xmlns:a16="http://schemas.microsoft.com/office/drawing/2014/main" val="3462919211"/>
                    </a:ext>
                  </a:extLst>
                </a:gridCol>
                <a:gridCol w="1596044">
                  <a:extLst>
                    <a:ext uri="{9D8B030D-6E8A-4147-A177-3AD203B41FA5}">
                      <a16:colId xmlns:a16="http://schemas.microsoft.com/office/drawing/2014/main" val="3115383930"/>
                    </a:ext>
                  </a:extLst>
                </a:gridCol>
                <a:gridCol w="5873124">
                  <a:extLst>
                    <a:ext uri="{9D8B030D-6E8A-4147-A177-3AD203B41FA5}">
                      <a16:colId xmlns:a16="http://schemas.microsoft.com/office/drawing/2014/main" val="3560527931"/>
                    </a:ext>
                  </a:extLst>
                </a:gridCol>
              </a:tblGrid>
              <a:tr h="569850">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Attribute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Data Type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Constraints</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2737707029"/>
                  </a:ext>
                </a:extLst>
              </a:tr>
              <a:tr h="569850">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_id</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Primary Key, Not Null, Unique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20123891"/>
                  </a:ext>
                </a:extLst>
              </a:tr>
              <a:tr h="748135">
                <a:tc>
                  <a:txBody>
                    <a:bodyPr/>
                    <a:lstStyle/>
                    <a:p>
                      <a:pPr>
                        <a:lnSpc>
                          <a:spcPct val="115000"/>
                        </a:lnSpc>
                        <a:spcAft>
                          <a:spcPts val="800"/>
                        </a:spcAft>
                      </a:pPr>
                      <a:r>
                        <a:rPr lang="en-IN" sz="2000" kern="100" dirty="0" err="1">
                          <a:effectLst/>
                          <a:latin typeface="Cambria" panose="02040503050406030204" pitchFamily="18" charset="0"/>
                          <a:ea typeface="Calibri" panose="020F0502020204030204" pitchFamily="34" charset="0"/>
                          <a:cs typeface="Shruti" panose="020B0502040204020203" pitchFamily="34" charset="0"/>
                        </a:rPr>
                        <a:t>order_id</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orders(order_id))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55413973"/>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employee_id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Foreign Key (References users(user_id))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91127759"/>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assigned_date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Date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851929190"/>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status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28371175"/>
                  </a:ext>
                </a:extLst>
              </a:tr>
              <a:tr h="569850">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supplier_id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 Foreign Key (References suppliers(</a:t>
                      </a:r>
                      <a:r>
                        <a:rPr lang="en-IN" sz="2000" kern="100" dirty="0" err="1">
                          <a:effectLst/>
                          <a:latin typeface="Cambria" panose="02040503050406030204" pitchFamily="18" charset="0"/>
                          <a:ea typeface="Calibri" panose="020F0502020204030204" pitchFamily="34" charset="0"/>
                          <a:cs typeface="Shruti" panose="020B0502040204020203" pitchFamily="34" charset="0"/>
                        </a:rPr>
                        <a:t>supplier_id</a:t>
                      </a:r>
                      <a:r>
                        <a:rPr lang="en-IN" sz="2000" kern="100" dirty="0">
                          <a:effectLst/>
                          <a:latin typeface="Cambria" panose="02040503050406030204" pitchFamily="18" charset="0"/>
                          <a:ea typeface="Calibri" panose="020F0502020204030204" pitchFamily="34" charset="0"/>
                          <a:cs typeface="Shruti" panose="020B0502040204020203" pitchFamily="34" charset="0"/>
                        </a:rPr>
                        <a:t>))</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0234399"/>
                  </a:ext>
                </a:extLst>
              </a:tr>
            </a:tbl>
          </a:graphicData>
        </a:graphic>
      </p:graphicFrame>
    </p:spTree>
    <p:extLst>
      <p:ext uri="{BB962C8B-B14F-4D97-AF65-F5344CB8AC3E}">
        <p14:creationId xmlns:p14="http://schemas.microsoft.com/office/powerpoint/2010/main" val="3866160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D05D0-1AFA-83E4-C594-7FF470DCBD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3CFBE-142D-A6F3-74B0-3AA5FC41B94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27</a:t>
            </a:fld>
            <a:endParaRPr lang="en-US" dirty="0"/>
          </a:p>
        </p:txBody>
      </p:sp>
      <p:sp>
        <p:nvSpPr>
          <p:cNvPr id="7" name="Title 1">
            <a:extLst>
              <a:ext uri="{FF2B5EF4-FFF2-40B4-BE49-F238E27FC236}">
                <a16:creationId xmlns:a16="http://schemas.microsoft.com/office/drawing/2014/main" id="{2C95B411-39A8-FCA0-4A45-B0470800F8ED}"/>
              </a:ext>
            </a:extLst>
          </p:cNvPr>
          <p:cNvSpPr>
            <a:spLocks noGrp="1"/>
          </p:cNvSpPr>
          <p:nvPr>
            <p:ph type="title"/>
          </p:nvPr>
        </p:nvSpPr>
        <p:spPr>
          <a:xfrm>
            <a:off x="0" y="415925"/>
            <a:ext cx="12192000" cy="512763"/>
          </a:xfrm>
        </p:spPr>
        <p:txBody>
          <a:bodyPr/>
          <a:lstStyle/>
          <a:p>
            <a:pPr algn="ctr"/>
            <a:r>
              <a:rPr lang="en-IN" sz="3200" dirty="0">
                <a:latin typeface="Cambria" panose="02040503050406030204" pitchFamily="18" charset="0"/>
                <a:ea typeface="Cambria" panose="02040503050406030204" pitchFamily="18" charset="0"/>
              </a:rPr>
              <a:t>Database Design</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EC6ECE78-8905-E6C5-9EAE-7ECE4C0EF698}"/>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27</a:t>
            </a:fld>
            <a:endParaRPr lang="en-US" dirty="0"/>
          </a:p>
        </p:txBody>
      </p:sp>
      <p:sp>
        <p:nvSpPr>
          <p:cNvPr id="4" name="Content Placeholder 2">
            <a:extLst>
              <a:ext uri="{FF2B5EF4-FFF2-40B4-BE49-F238E27FC236}">
                <a16:creationId xmlns:a16="http://schemas.microsoft.com/office/drawing/2014/main" id="{726AC2EE-346B-69DD-347D-C23670DB0836}"/>
              </a:ext>
            </a:extLst>
          </p:cNvPr>
          <p:cNvSpPr>
            <a:spLocks noGrp="1"/>
          </p:cNvSpPr>
          <p:nvPr>
            <p:ph sz="half" idx="2"/>
          </p:nvPr>
        </p:nvSpPr>
        <p:spPr>
          <a:xfrm>
            <a:off x="1619251" y="1190476"/>
            <a:ext cx="8819224" cy="512763"/>
          </a:xfrm>
        </p:spPr>
        <p:txBody>
          <a:bodyPr>
            <a:normAutofit/>
          </a:bodyPr>
          <a:lstStyle/>
          <a:p>
            <a:pPr marL="0" indent="0" algn="ctr">
              <a:buNone/>
            </a:pPr>
            <a:r>
              <a:rPr lang="en-GB" sz="3200" b="1" dirty="0">
                <a:latin typeface="Cambria" panose="02040503050406030204" pitchFamily="18" charset="0"/>
                <a:ea typeface="Cambria" panose="02040503050406030204" pitchFamily="18" charset="0"/>
              </a:rPr>
              <a:t>area</a:t>
            </a:r>
          </a:p>
        </p:txBody>
      </p:sp>
      <p:graphicFrame>
        <p:nvGraphicFramePr>
          <p:cNvPr id="3" name="Table 2">
            <a:extLst>
              <a:ext uri="{FF2B5EF4-FFF2-40B4-BE49-F238E27FC236}">
                <a16:creationId xmlns:a16="http://schemas.microsoft.com/office/drawing/2014/main" id="{B8A12CFD-9D50-0454-0378-476D9377BB67}"/>
              </a:ext>
            </a:extLst>
          </p:cNvPr>
          <p:cNvGraphicFramePr>
            <a:graphicFrameLocks noGrp="1"/>
          </p:cNvGraphicFramePr>
          <p:nvPr>
            <p:extLst>
              <p:ext uri="{D42A27DB-BD31-4B8C-83A1-F6EECF244321}">
                <p14:modId xmlns:p14="http://schemas.microsoft.com/office/powerpoint/2010/main" val="2902833655"/>
              </p:ext>
            </p:extLst>
          </p:nvPr>
        </p:nvGraphicFramePr>
        <p:xfrm>
          <a:off x="2070449" y="1989078"/>
          <a:ext cx="8429107" cy="2779776"/>
        </p:xfrm>
        <a:graphic>
          <a:graphicData uri="http://schemas.openxmlformats.org/drawingml/2006/table">
            <a:tbl>
              <a:tblPr firstRow="1" firstCol="1" bandRow="1">
                <a:tableStyleId>{17292A2E-F333-43FB-9621-5CBBE7FDCDCB}</a:tableStyleId>
              </a:tblPr>
              <a:tblGrid>
                <a:gridCol w="2124668">
                  <a:extLst>
                    <a:ext uri="{9D8B030D-6E8A-4147-A177-3AD203B41FA5}">
                      <a16:colId xmlns:a16="http://schemas.microsoft.com/office/drawing/2014/main" val="2965711554"/>
                    </a:ext>
                  </a:extLst>
                </a:gridCol>
                <a:gridCol w="2129370">
                  <a:extLst>
                    <a:ext uri="{9D8B030D-6E8A-4147-A177-3AD203B41FA5}">
                      <a16:colId xmlns:a16="http://schemas.microsoft.com/office/drawing/2014/main" val="2231249229"/>
                    </a:ext>
                  </a:extLst>
                </a:gridCol>
                <a:gridCol w="4175069">
                  <a:extLst>
                    <a:ext uri="{9D8B030D-6E8A-4147-A177-3AD203B41FA5}">
                      <a16:colId xmlns:a16="http://schemas.microsoft.com/office/drawing/2014/main" val="2697405331"/>
                    </a:ext>
                  </a:extLst>
                </a:gridCol>
              </a:tblGrid>
              <a:tr h="694944">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Attribute</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mbria" panose="02040503050406030204" pitchFamily="18" charset="0"/>
                        </a:rPr>
                        <a:t>Data Type</a:t>
                      </a:r>
                      <a:endParaRPr lang="en-IN" sz="2000" kern="100" dirty="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mbria" panose="02040503050406030204" pitchFamily="18" charset="0"/>
                        </a:rPr>
                        <a:t>Constraints</a:t>
                      </a:r>
                      <a:endParaRPr lang="en-IN" sz="2000" kern="100">
                        <a:effectLst/>
                        <a:latin typeface="Cambria" panose="02040503050406030204" pitchFamily="18" charset="0"/>
                        <a:ea typeface="Cambria" panose="02040503050406030204" pitchFamily="18" charset="0"/>
                        <a:cs typeface="Shruti" panose="020B0502040204020203" pitchFamily="34" charset="0"/>
                      </a:endParaRPr>
                    </a:p>
                  </a:txBody>
                  <a:tcPr marL="68580" marR="68580" marT="0" marB="0" anchor="ctr"/>
                </a:tc>
                <a:extLst>
                  <a:ext uri="{0D108BD9-81ED-4DB2-BD59-A6C34878D82A}">
                    <a16:rowId xmlns:a16="http://schemas.microsoft.com/office/drawing/2014/main" val="610046515"/>
                  </a:ext>
                </a:extLst>
              </a:tr>
              <a:tr h="6949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_id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ObjectId</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Primary Key</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570729815"/>
                  </a:ext>
                </a:extLst>
              </a:tr>
              <a:tr h="6949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page_name</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String</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Not Null, Unique, </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898692024"/>
                  </a:ext>
                </a:extLst>
              </a:tr>
              <a:tr h="694944">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roles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a:effectLst/>
                          <a:latin typeface="Cambria" panose="02040503050406030204" pitchFamily="18" charset="0"/>
                          <a:ea typeface="Calibri" panose="020F0502020204030204" pitchFamily="34" charset="0"/>
                          <a:cs typeface="Shruti" panose="020B0502040204020203" pitchFamily="34" charset="0"/>
                        </a:rPr>
                        <a:t>Object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nSpc>
                          <a:spcPct val="115000"/>
                        </a:lnSpc>
                        <a:spcAft>
                          <a:spcPts val="800"/>
                        </a:spcAft>
                      </a:pPr>
                      <a:r>
                        <a:rPr lang="en-IN" sz="2000" kern="100" dirty="0">
                          <a:effectLst/>
                          <a:latin typeface="Cambria" panose="02040503050406030204" pitchFamily="18" charset="0"/>
                          <a:ea typeface="Calibri" panose="020F0502020204030204" pitchFamily="34" charset="0"/>
                          <a:cs typeface="Shruti" panose="020B0502040204020203" pitchFamily="34" charset="0"/>
                        </a:rPr>
                        <a:t>Not Null</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493877466"/>
                  </a:ext>
                </a:extLst>
              </a:tr>
            </a:tbl>
          </a:graphicData>
        </a:graphic>
      </p:graphicFrame>
    </p:spTree>
    <p:extLst>
      <p:ext uri="{BB962C8B-B14F-4D97-AF65-F5344CB8AC3E}">
        <p14:creationId xmlns:p14="http://schemas.microsoft.com/office/powerpoint/2010/main" val="146783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28</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234E1D23-8A15-FD21-1610-6C28B9B493A6}"/>
              </a:ext>
            </a:extLst>
          </p:cNvPr>
          <p:cNvPicPr>
            <a:picLocks noChangeAspect="1"/>
          </p:cNvPicPr>
          <p:nvPr/>
        </p:nvPicPr>
        <p:blipFill>
          <a:blip r:embed="rId3"/>
          <a:stretch>
            <a:fillRect/>
          </a:stretch>
        </p:blipFill>
        <p:spPr>
          <a:xfrm>
            <a:off x="2006479" y="1362354"/>
            <a:ext cx="8508196" cy="5038447"/>
          </a:xfrm>
          <a:prstGeom prst="rect">
            <a:avLst/>
          </a:prstGeom>
        </p:spPr>
      </p:pic>
    </p:spTree>
    <p:extLst>
      <p:ext uri="{BB962C8B-B14F-4D97-AF65-F5344CB8AC3E}">
        <p14:creationId xmlns:p14="http://schemas.microsoft.com/office/powerpoint/2010/main" val="1605240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29</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29</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79" y="1362354"/>
            <a:ext cx="8508195" cy="5038447"/>
          </a:xfrm>
          <a:prstGeom prst="rect">
            <a:avLst/>
          </a:prstGeom>
        </p:spPr>
      </p:pic>
    </p:spTree>
    <p:extLst>
      <p:ext uri="{BB962C8B-B14F-4D97-AF65-F5344CB8AC3E}">
        <p14:creationId xmlns:p14="http://schemas.microsoft.com/office/powerpoint/2010/main" val="74639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IN" dirty="0">
                <a:latin typeface="Cambria" panose="02040503050406030204" pitchFamily="18" charset="0"/>
                <a:ea typeface="Cambria" panose="02040503050406030204" pitchFamily="18" charset="0"/>
              </a:rPr>
              <a:t>Objectives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8"/>
            <a:ext cx="7965460" cy="4097773"/>
          </a:xfrm>
        </p:spPr>
        <p:txBody>
          <a:bodyPr>
            <a:normAutofit/>
          </a:bodyPr>
          <a:lstStyle/>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This Warehouse Management System (WMS) is designed to help warehouse operations be more efficient, accurate, and productive. Using this system, user can track inventory in real time, streamline order fulfillment, and optimize warehouse space. WMS reduces operational costs, minimizes errors, and improves workflow by automating key tasks like inventory receiving, picking, packing, and shipping. </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3427816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30</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30</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79" y="1362354"/>
            <a:ext cx="8508195" cy="5038446"/>
          </a:xfrm>
          <a:prstGeom prst="rect">
            <a:avLst/>
          </a:prstGeom>
        </p:spPr>
      </p:pic>
    </p:spTree>
    <p:extLst>
      <p:ext uri="{BB962C8B-B14F-4D97-AF65-F5344CB8AC3E}">
        <p14:creationId xmlns:p14="http://schemas.microsoft.com/office/powerpoint/2010/main" val="3439837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31</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31</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0" y="1362354"/>
            <a:ext cx="8508193" cy="5038446"/>
          </a:xfrm>
          <a:prstGeom prst="rect">
            <a:avLst/>
          </a:prstGeom>
        </p:spPr>
      </p:pic>
    </p:spTree>
    <p:extLst>
      <p:ext uri="{BB962C8B-B14F-4D97-AF65-F5344CB8AC3E}">
        <p14:creationId xmlns:p14="http://schemas.microsoft.com/office/powerpoint/2010/main" val="397406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4C63-2FF9-FDCF-F919-6E878AD7F3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1B1B7C-A12A-1297-8408-FE11F35C83CA}"/>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32</a:t>
            </a:fld>
            <a:endParaRPr lang="en-US" dirty="0"/>
          </a:p>
        </p:txBody>
      </p:sp>
      <p:sp>
        <p:nvSpPr>
          <p:cNvPr id="7" name="Title 1">
            <a:extLst>
              <a:ext uri="{FF2B5EF4-FFF2-40B4-BE49-F238E27FC236}">
                <a16:creationId xmlns:a16="http://schemas.microsoft.com/office/drawing/2014/main" id="{63FA065D-ED53-5B21-1AAF-1A7CA275958C}"/>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3B4A2EA5-D37E-02F2-27A1-7AC14ED93D8F}"/>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32</a:t>
            </a:fld>
            <a:endParaRPr lang="en-US" dirty="0"/>
          </a:p>
        </p:txBody>
      </p:sp>
      <p:pic>
        <p:nvPicPr>
          <p:cNvPr id="4" name="Picture 3">
            <a:extLst>
              <a:ext uri="{FF2B5EF4-FFF2-40B4-BE49-F238E27FC236}">
                <a16:creationId xmlns:a16="http://schemas.microsoft.com/office/drawing/2014/main" id="{400B8F02-DD8F-CACA-BA27-6C0D56BA8CE3}"/>
              </a:ext>
            </a:extLst>
          </p:cNvPr>
          <p:cNvPicPr>
            <a:picLocks noChangeAspect="1"/>
          </p:cNvPicPr>
          <p:nvPr/>
        </p:nvPicPr>
        <p:blipFill>
          <a:blip r:embed="rId3"/>
          <a:stretch>
            <a:fillRect/>
          </a:stretch>
        </p:blipFill>
        <p:spPr>
          <a:xfrm>
            <a:off x="1964819" y="1345557"/>
            <a:ext cx="8548473" cy="5055243"/>
          </a:xfrm>
          <a:prstGeom prst="rect">
            <a:avLst/>
          </a:prstGeom>
        </p:spPr>
      </p:pic>
    </p:spTree>
    <p:extLst>
      <p:ext uri="{BB962C8B-B14F-4D97-AF65-F5344CB8AC3E}">
        <p14:creationId xmlns:p14="http://schemas.microsoft.com/office/powerpoint/2010/main" val="313415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33</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33</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17675" y="1362354"/>
            <a:ext cx="8485802" cy="5038445"/>
          </a:xfrm>
          <a:prstGeom prst="rect">
            <a:avLst/>
          </a:prstGeom>
        </p:spPr>
      </p:pic>
    </p:spTree>
    <p:extLst>
      <p:ext uri="{BB962C8B-B14F-4D97-AF65-F5344CB8AC3E}">
        <p14:creationId xmlns:p14="http://schemas.microsoft.com/office/powerpoint/2010/main" val="24886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34</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34</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0" y="1362354"/>
            <a:ext cx="8508192" cy="5038445"/>
          </a:xfrm>
          <a:prstGeom prst="rect">
            <a:avLst/>
          </a:prstGeom>
        </p:spPr>
      </p:pic>
    </p:spTree>
    <p:extLst>
      <p:ext uri="{BB962C8B-B14F-4D97-AF65-F5344CB8AC3E}">
        <p14:creationId xmlns:p14="http://schemas.microsoft.com/office/powerpoint/2010/main" val="3797437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35</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35</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0" y="1362354"/>
            <a:ext cx="8508192" cy="5038444"/>
          </a:xfrm>
          <a:prstGeom prst="rect">
            <a:avLst/>
          </a:prstGeom>
        </p:spPr>
      </p:pic>
    </p:spTree>
    <p:extLst>
      <p:ext uri="{BB962C8B-B14F-4D97-AF65-F5344CB8AC3E}">
        <p14:creationId xmlns:p14="http://schemas.microsoft.com/office/powerpoint/2010/main" val="3621121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36</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36</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1" y="1362354"/>
            <a:ext cx="8508190" cy="5038443"/>
          </a:xfrm>
          <a:prstGeom prst="rect">
            <a:avLst/>
          </a:prstGeom>
        </p:spPr>
      </p:pic>
    </p:spTree>
    <p:extLst>
      <p:ext uri="{BB962C8B-B14F-4D97-AF65-F5344CB8AC3E}">
        <p14:creationId xmlns:p14="http://schemas.microsoft.com/office/powerpoint/2010/main" val="2450627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37</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37</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1" y="1362354"/>
            <a:ext cx="8508190" cy="5038443"/>
          </a:xfrm>
          <a:prstGeom prst="rect">
            <a:avLst/>
          </a:prstGeom>
        </p:spPr>
      </p:pic>
    </p:spTree>
    <p:extLst>
      <p:ext uri="{BB962C8B-B14F-4D97-AF65-F5344CB8AC3E}">
        <p14:creationId xmlns:p14="http://schemas.microsoft.com/office/powerpoint/2010/main" val="265242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38</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38</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18412" y="1362354"/>
            <a:ext cx="8484328" cy="5038443"/>
          </a:xfrm>
          <a:prstGeom prst="rect">
            <a:avLst/>
          </a:prstGeom>
        </p:spPr>
      </p:pic>
    </p:spTree>
    <p:extLst>
      <p:ext uri="{BB962C8B-B14F-4D97-AF65-F5344CB8AC3E}">
        <p14:creationId xmlns:p14="http://schemas.microsoft.com/office/powerpoint/2010/main" val="626042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39</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39</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2" y="1362354"/>
            <a:ext cx="8508188" cy="5038443"/>
          </a:xfrm>
          <a:prstGeom prst="rect">
            <a:avLst/>
          </a:prstGeom>
        </p:spPr>
      </p:pic>
    </p:spTree>
    <p:extLst>
      <p:ext uri="{BB962C8B-B14F-4D97-AF65-F5344CB8AC3E}">
        <p14:creationId xmlns:p14="http://schemas.microsoft.com/office/powerpoint/2010/main" val="1042922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IN" dirty="0">
                <a:latin typeface="Cambria" panose="02040503050406030204" pitchFamily="18" charset="0"/>
                <a:ea typeface="Cambria" panose="02040503050406030204" pitchFamily="18" charset="0"/>
              </a:rPr>
              <a:t>scope</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a:bodyPr>
          <a:lstStyle/>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The scope of this Warehouse Management System (WMS) is limited to managing the operations of a single company’s warehouse, focusing on inventory management, order processing, picking, packing, shipping, reporting and analytics. It will generate detailed reports and analytics for better decision-making. </a:t>
            </a:r>
          </a:p>
          <a:p>
            <a:pPr algn="just"/>
            <a:endParaRPr lang="en-GB" sz="20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The project will not include multi-warehouse management, or complex integrations. It will not include return and replace options.</a:t>
            </a:r>
            <a:endParaRPr lang="en-US" sz="2000" dirty="0">
              <a:latin typeface="Cambria" panose="02040503050406030204" pitchFamily="18" charset="0"/>
              <a:ea typeface="Cambria" panose="02040503050406030204" pitchFamily="18"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186808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40</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40</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2" y="1362354"/>
            <a:ext cx="8508188" cy="5038442"/>
          </a:xfrm>
          <a:prstGeom prst="rect">
            <a:avLst/>
          </a:prstGeom>
        </p:spPr>
      </p:pic>
    </p:spTree>
    <p:extLst>
      <p:ext uri="{BB962C8B-B14F-4D97-AF65-F5344CB8AC3E}">
        <p14:creationId xmlns:p14="http://schemas.microsoft.com/office/powerpoint/2010/main" val="1061174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41</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41</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2" y="1362354"/>
            <a:ext cx="8508187" cy="5038442"/>
          </a:xfrm>
          <a:prstGeom prst="rect">
            <a:avLst/>
          </a:prstGeom>
        </p:spPr>
      </p:pic>
    </p:spTree>
    <p:extLst>
      <p:ext uri="{BB962C8B-B14F-4D97-AF65-F5344CB8AC3E}">
        <p14:creationId xmlns:p14="http://schemas.microsoft.com/office/powerpoint/2010/main" val="192290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42</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42</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2" y="1362354"/>
            <a:ext cx="8508187" cy="5038441"/>
          </a:xfrm>
          <a:prstGeom prst="rect">
            <a:avLst/>
          </a:prstGeom>
        </p:spPr>
      </p:pic>
    </p:spTree>
    <p:extLst>
      <p:ext uri="{BB962C8B-B14F-4D97-AF65-F5344CB8AC3E}">
        <p14:creationId xmlns:p14="http://schemas.microsoft.com/office/powerpoint/2010/main" val="2610425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43</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43</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2" y="1362354"/>
            <a:ext cx="8508187" cy="5038441"/>
          </a:xfrm>
          <a:prstGeom prst="rect">
            <a:avLst/>
          </a:prstGeom>
        </p:spPr>
      </p:pic>
    </p:spTree>
    <p:extLst>
      <p:ext uri="{BB962C8B-B14F-4D97-AF65-F5344CB8AC3E}">
        <p14:creationId xmlns:p14="http://schemas.microsoft.com/office/powerpoint/2010/main" val="191795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27CA2-D797-2822-7678-1A8AF9B38A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423A91-373F-3474-C318-9A834F425F1F}"/>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44</a:t>
            </a:fld>
            <a:endParaRPr lang="en-US" dirty="0"/>
          </a:p>
        </p:txBody>
      </p:sp>
      <p:sp>
        <p:nvSpPr>
          <p:cNvPr id="7" name="Title 1">
            <a:extLst>
              <a:ext uri="{FF2B5EF4-FFF2-40B4-BE49-F238E27FC236}">
                <a16:creationId xmlns:a16="http://schemas.microsoft.com/office/drawing/2014/main" id="{B32D5D28-7800-EFD3-5643-CA230B823ACA}"/>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A9D3498B-598E-E746-BA03-E68B02E02D72}"/>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44</a:t>
            </a:fld>
            <a:endParaRPr lang="en-US" dirty="0"/>
          </a:p>
        </p:txBody>
      </p:sp>
      <p:pic>
        <p:nvPicPr>
          <p:cNvPr id="5" name="Picture 4">
            <a:extLst>
              <a:ext uri="{FF2B5EF4-FFF2-40B4-BE49-F238E27FC236}">
                <a16:creationId xmlns:a16="http://schemas.microsoft.com/office/drawing/2014/main" id="{75A18FAE-5832-F6C7-4B21-F1C3D84DBEB1}"/>
              </a:ext>
            </a:extLst>
          </p:cNvPr>
          <p:cNvPicPr>
            <a:picLocks noChangeAspect="1"/>
          </p:cNvPicPr>
          <p:nvPr/>
        </p:nvPicPr>
        <p:blipFill>
          <a:blip r:embed="rId3"/>
          <a:srcRect/>
          <a:stretch/>
        </p:blipFill>
        <p:spPr>
          <a:xfrm>
            <a:off x="2017678" y="1362354"/>
            <a:ext cx="8485795" cy="5038441"/>
          </a:xfrm>
          <a:prstGeom prst="rect">
            <a:avLst/>
          </a:prstGeom>
        </p:spPr>
      </p:pic>
    </p:spTree>
    <p:extLst>
      <p:ext uri="{BB962C8B-B14F-4D97-AF65-F5344CB8AC3E}">
        <p14:creationId xmlns:p14="http://schemas.microsoft.com/office/powerpoint/2010/main" val="1620629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45</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45</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3" y="1362354"/>
            <a:ext cx="8508185" cy="5038440"/>
          </a:xfrm>
          <a:prstGeom prst="rect">
            <a:avLst/>
          </a:prstGeom>
        </p:spPr>
      </p:pic>
    </p:spTree>
    <p:extLst>
      <p:ext uri="{BB962C8B-B14F-4D97-AF65-F5344CB8AC3E}">
        <p14:creationId xmlns:p14="http://schemas.microsoft.com/office/powerpoint/2010/main" val="18178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46</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46</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4" y="1362354"/>
            <a:ext cx="8508183" cy="5038440"/>
          </a:xfrm>
          <a:prstGeom prst="rect">
            <a:avLst/>
          </a:prstGeom>
        </p:spPr>
      </p:pic>
    </p:spTree>
    <p:extLst>
      <p:ext uri="{BB962C8B-B14F-4D97-AF65-F5344CB8AC3E}">
        <p14:creationId xmlns:p14="http://schemas.microsoft.com/office/powerpoint/2010/main" val="1178149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47</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47</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4" y="1362354"/>
            <a:ext cx="8508183" cy="5038439"/>
          </a:xfrm>
          <a:prstGeom prst="rect">
            <a:avLst/>
          </a:prstGeom>
        </p:spPr>
      </p:pic>
    </p:spTree>
    <p:extLst>
      <p:ext uri="{BB962C8B-B14F-4D97-AF65-F5344CB8AC3E}">
        <p14:creationId xmlns:p14="http://schemas.microsoft.com/office/powerpoint/2010/main" val="419558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F5A1-A7E9-2F4C-7ABA-F82596157A6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DCE9E-DA2A-516A-7427-5D96FB9DD51D}"/>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48</a:t>
            </a:fld>
            <a:endParaRPr lang="en-US" dirty="0"/>
          </a:p>
        </p:txBody>
      </p:sp>
      <p:sp>
        <p:nvSpPr>
          <p:cNvPr id="7" name="Title 1">
            <a:extLst>
              <a:ext uri="{FF2B5EF4-FFF2-40B4-BE49-F238E27FC236}">
                <a16:creationId xmlns:a16="http://schemas.microsoft.com/office/drawing/2014/main" id="{6EDFEB1D-B7EA-317B-79F3-5A9F35CEB1E7}"/>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C614A770-6F88-8201-1747-D71C86D93322}"/>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48</a:t>
            </a:fld>
            <a:endParaRPr lang="en-US" dirty="0"/>
          </a:p>
        </p:txBody>
      </p:sp>
      <p:pic>
        <p:nvPicPr>
          <p:cNvPr id="5" name="Picture 4">
            <a:extLst>
              <a:ext uri="{FF2B5EF4-FFF2-40B4-BE49-F238E27FC236}">
                <a16:creationId xmlns:a16="http://schemas.microsoft.com/office/drawing/2014/main" id="{A24310C1-4D43-0BFC-2D2F-B53530D00DB7}"/>
              </a:ext>
            </a:extLst>
          </p:cNvPr>
          <p:cNvPicPr>
            <a:picLocks noChangeAspect="1"/>
          </p:cNvPicPr>
          <p:nvPr/>
        </p:nvPicPr>
        <p:blipFill>
          <a:blip r:embed="rId3"/>
          <a:srcRect/>
          <a:stretch/>
        </p:blipFill>
        <p:spPr>
          <a:xfrm>
            <a:off x="2017679" y="1362354"/>
            <a:ext cx="8485792" cy="5038439"/>
          </a:xfrm>
          <a:prstGeom prst="rect">
            <a:avLst/>
          </a:prstGeom>
        </p:spPr>
      </p:pic>
    </p:spTree>
    <p:extLst>
      <p:ext uri="{BB962C8B-B14F-4D97-AF65-F5344CB8AC3E}">
        <p14:creationId xmlns:p14="http://schemas.microsoft.com/office/powerpoint/2010/main" val="1790089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49</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49</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4" y="1362354"/>
            <a:ext cx="8508182" cy="5038439"/>
          </a:xfrm>
          <a:prstGeom prst="rect">
            <a:avLst/>
          </a:prstGeom>
        </p:spPr>
      </p:pic>
    </p:spTree>
    <p:extLst>
      <p:ext uri="{BB962C8B-B14F-4D97-AF65-F5344CB8AC3E}">
        <p14:creationId xmlns:p14="http://schemas.microsoft.com/office/powerpoint/2010/main" val="99519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dirty="0"/>
          </a:p>
        </p:txBody>
      </p:sp>
      <p:sp>
        <p:nvSpPr>
          <p:cNvPr id="10" name="Title 1">
            <a:extLst>
              <a:ext uri="{FF2B5EF4-FFF2-40B4-BE49-F238E27FC236}">
                <a16:creationId xmlns:a16="http://schemas.microsoft.com/office/drawing/2014/main" id="{C6851C8E-6CC3-ADDD-3D70-83E92674A2EC}"/>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60CD6F23-4104-F18C-A295-F1936F037BAD}"/>
              </a:ext>
            </a:extLst>
          </p:cNvPr>
          <p:cNvSpPr>
            <a:spLocks noGrp="1"/>
          </p:cNvSpPr>
          <p:nvPr>
            <p:ph sz="half" idx="2"/>
          </p:nvPr>
        </p:nvSpPr>
        <p:spPr>
          <a:xfrm>
            <a:off x="1619251" y="1622738"/>
            <a:ext cx="5618676"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Admin 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Login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Dashboard</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Users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Products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Stock</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Clients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Reports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Profile</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Role Permission</a:t>
            </a:r>
          </a:p>
        </p:txBody>
      </p:sp>
    </p:spTree>
    <p:extLst>
      <p:ext uri="{BB962C8B-B14F-4D97-AF65-F5344CB8AC3E}">
        <p14:creationId xmlns:p14="http://schemas.microsoft.com/office/powerpoint/2010/main" val="2498021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4EE2D-EFD1-E531-AE61-6E30395FB9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C95C5-2686-5F52-7721-1017AF6B6516}"/>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50</a:t>
            </a:fld>
            <a:endParaRPr lang="en-US" dirty="0"/>
          </a:p>
        </p:txBody>
      </p:sp>
      <p:sp>
        <p:nvSpPr>
          <p:cNvPr id="7" name="Title 1">
            <a:extLst>
              <a:ext uri="{FF2B5EF4-FFF2-40B4-BE49-F238E27FC236}">
                <a16:creationId xmlns:a16="http://schemas.microsoft.com/office/drawing/2014/main" id="{268FB4AD-AED7-84D4-0DCC-847A9102C7BA}"/>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4E805573-8FC2-54E7-24D7-E5ED8AD51EE5}"/>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50</a:t>
            </a:fld>
            <a:endParaRPr lang="en-US" dirty="0"/>
          </a:p>
        </p:txBody>
      </p:sp>
      <p:pic>
        <p:nvPicPr>
          <p:cNvPr id="5" name="Picture 4">
            <a:extLst>
              <a:ext uri="{FF2B5EF4-FFF2-40B4-BE49-F238E27FC236}">
                <a16:creationId xmlns:a16="http://schemas.microsoft.com/office/drawing/2014/main" id="{D68AC7D9-F49E-133A-1E89-4EDA03B4E693}"/>
              </a:ext>
            </a:extLst>
          </p:cNvPr>
          <p:cNvPicPr>
            <a:picLocks noChangeAspect="1"/>
          </p:cNvPicPr>
          <p:nvPr/>
        </p:nvPicPr>
        <p:blipFill>
          <a:blip r:embed="rId3"/>
          <a:srcRect/>
          <a:stretch/>
        </p:blipFill>
        <p:spPr>
          <a:xfrm>
            <a:off x="2017679" y="1362354"/>
            <a:ext cx="8485792" cy="5038439"/>
          </a:xfrm>
          <a:prstGeom prst="rect">
            <a:avLst/>
          </a:prstGeom>
        </p:spPr>
      </p:pic>
    </p:spTree>
    <p:extLst>
      <p:ext uri="{BB962C8B-B14F-4D97-AF65-F5344CB8AC3E}">
        <p14:creationId xmlns:p14="http://schemas.microsoft.com/office/powerpoint/2010/main" val="2736230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4DCB-6D5B-9387-DDB1-859EA22CBF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D410A-9CC2-17D7-EA94-D039F5A3B3E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51</a:t>
            </a:fld>
            <a:endParaRPr lang="en-US" dirty="0"/>
          </a:p>
        </p:txBody>
      </p:sp>
      <p:sp>
        <p:nvSpPr>
          <p:cNvPr id="7" name="Title 1">
            <a:extLst>
              <a:ext uri="{FF2B5EF4-FFF2-40B4-BE49-F238E27FC236}">
                <a16:creationId xmlns:a16="http://schemas.microsoft.com/office/drawing/2014/main" id="{2E23AD14-8A0F-8E04-14D2-88DF882C71D0}"/>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7C448222-8A00-6C42-53B9-826CA7AF516D}"/>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51</a:t>
            </a:fld>
            <a:endParaRPr lang="en-US" dirty="0"/>
          </a:p>
        </p:txBody>
      </p:sp>
      <p:pic>
        <p:nvPicPr>
          <p:cNvPr id="5" name="Picture 4">
            <a:extLst>
              <a:ext uri="{FF2B5EF4-FFF2-40B4-BE49-F238E27FC236}">
                <a16:creationId xmlns:a16="http://schemas.microsoft.com/office/drawing/2014/main" id="{6B9AA793-C5B4-22EE-4F2F-2B702F6AA475}"/>
              </a:ext>
            </a:extLst>
          </p:cNvPr>
          <p:cNvPicPr>
            <a:picLocks noChangeAspect="1"/>
          </p:cNvPicPr>
          <p:nvPr/>
        </p:nvPicPr>
        <p:blipFill>
          <a:blip r:embed="rId3"/>
          <a:srcRect/>
          <a:stretch/>
        </p:blipFill>
        <p:spPr>
          <a:xfrm>
            <a:off x="2017679" y="1362354"/>
            <a:ext cx="8485792" cy="5038439"/>
          </a:xfrm>
          <a:prstGeom prst="rect">
            <a:avLst/>
          </a:prstGeom>
        </p:spPr>
      </p:pic>
    </p:spTree>
    <p:extLst>
      <p:ext uri="{BB962C8B-B14F-4D97-AF65-F5344CB8AC3E}">
        <p14:creationId xmlns:p14="http://schemas.microsoft.com/office/powerpoint/2010/main" val="176564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52</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52</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4" y="1362354"/>
            <a:ext cx="8508182" cy="5038438"/>
          </a:xfrm>
          <a:prstGeom prst="rect">
            <a:avLst/>
          </a:prstGeom>
        </p:spPr>
      </p:pic>
    </p:spTree>
    <p:extLst>
      <p:ext uri="{BB962C8B-B14F-4D97-AF65-F5344CB8AC3E}">
        <p14:creationId xmlns:p14="http://schemas.microsoft.com/office/powerpoint/2010/main" val="728641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53</a:t>
            </a:fld>
            <a:endParaRPr lang="en-US" dirty="0"/>
          </a:p>
        </p:txBody>
      </p:sp>
      <p:sp>
        <p:nvSpPr>
          <p:cNvPr id="7" name="Title 1">
            <a:extLst>
              <a:ext uri="{FF2B5EF4-FFF2-40B4-BE49-F238E27FC236}">
                <a16:creationId xmlns:a16="http://schemas.microsoft.com/office/drawing/2014/main" id="{CF0E22A9-600A-7F40-9AA0-9E193FF9C9C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9A403851-1B0F-3B62-3958-2B0E7C492923}"/>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53</a:t>
            </a:fld>
            <a:endParaRPr lang="en-US" dirty="0"/>
          </a:p>
        </p:txBody>
      </p:sp>
      <p:pic>
        <p:nvPicPr>
          <p:cNvPr id="5" name="Picture 4">
            <a:extLst>
              <a:ext uri="{FF2B5EF4-FFF2-40B4-BE49-F238E27FC236}">
                <a16:creationId xmlns:a16="http://schemas.microsoft.com/office/drawing/2014/main" id="{234E1D23-8A15-FD21-1610-6C28B9B493A6}"/>
              </a:ext>
            </a:extLst>
          </p:cNvPr>
          <p:cNvPicPr>
            <a:picLocks noChangeAspect="1"/>
          </p:cNvPicPr>
          <p:nvPr/>
        </p:nvPicPr>
        <p:blipFill>
          <a:blip r:embed="rId3"/>
          <a:srcRect/>
          <a:stretch/>
        </p:blipFill>
        <p:spPr>
          <a:xfrm>
            <a:off x="2006484" y="1362354"/>
            <a:ext cx="8508182" cy="5038438"/>
          </a:xfrm>
          <a:prstGeom prst="rect">
            <a:avLst/>
          </a:prstGeom>
        </p:spPr>
      </p:pic>
    </p:spTree>
    <p:extLst>
      <p:ext uri="{BB962C8B-B14F-4D97-AF65-F5344CB8AC3E}">
        <p14:creationId xmlns:p14="http://schemas.microsoft.com/office/powerpoint/2010/main" val="3360249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BCB1D-A631-0B9A-CEB4-F7F90D0AF01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CD15DD-05F6-3B9F-3897-55CADCE144B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54</a:t>
            </a:fld>
            <a:endParaRPr lang="en-US" dirty="0"/>
          </a:p>
        </p:txBody>
      </p:sp>
      <p:sp>
        <p:nvSpPr>
          <p:cNvPr id="7" name="Title 1">
            <a:extLst>
              <a:ext uri="{FF2B5EF4-FFF2-40B4-BE49-F238E27FC236}">
                <a16:creationId xmlns:a16="http://schemas.microsoft.com/office/drawing/2014/main" id="{19EFD13C-7AD6-C6CF-082F-7E7CDBA81EE8}"/>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C795D93E-6AFD-3D0D-E010-B0E9F9C20C66}"/>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54</a:t>
            </a:fld>
            <a:endParaRPr lang="en-US" dirty="0"/>
          </a:p>
        </p:txBody>
      </p:sp>
      <p:pic>
        <p:nvPicPr>
          <p:cNvPr id="5" name="Picture 4">
            <a:extLst>
              <a:ext uri="{FF2B5EF4-FFF2-40B4-BE49-F238E27FC236}">
                <a16:creationId xmlns:a16="http://schemas.microsoft.com/office/drawing/2014/main" id="{8BE928B2-B32A-288D-6574-C5D6E0C95C0A}"/>
              </a:ext>
            </a:extLst>
          </p:cNvPr>
          <p:cNvPicPr>
            <a:picLocks noChangeAspect="1"/>
          </p:cNvPicPr>
          <p:nvPr/>
        </p:nvPicPr>
        <p:blipFill>
          <a:blip r:embed="rId3"/>
          <a:srcRect/>
          <a:stretch/>
        </p:blipFill>
        <p:spPr>
          <a:xfrm>
            <a:off x="2006485" y="1362354"/>
            <a:ext cx="8508180" cy="5038438"/>
          </a:xfrm>
          <a:prstGeom prst="rect">
            <a:avLst/>
          </a:prstGeom>
        </p:spPr>
      </p:pic>
    </p:spTree>
    <p:extLst>
      <p:ext uri="{BB962C8B-B14F-4D97-AF65-F5344CB8AC3E}">
        <p14:creationId xmlns:p14="http://schemas.microsoft.com/office/powerpoint/2010/main" val="2984450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5D1BD-FD9C-51EA-8601-192DA7ECF5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A382E-89A7-F03C-4491-52EEE06675C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55</a:t>
            </a:fld>
            <a:endParaRPr lang="en-US" dirty="0"/>
          </a:p>
        </p:txBody>
      </p:sp>
      <p:sp>
        <p:nvSpPr>
          <p:cNvPr id="7" name="Title 1">
            <a:extLst>
              <a:ext uri="{FF2B5EF4-FFF2-40B4-BE49-F238E27FC236}">
                <a16:creationId xmlns:a16="http://schemas.microsoft.com/office/drawing/2014/main" id="{8544BFA1-A4C1-0C6C-4D55-05EAF437C2FA}"/>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User Interface</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E9FCE929-10AA-8189-E9E3-62599709C578}"/>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55</a:t>
            </a:fld>
            <a:endParaRPr lang="en-US" dirty="0"/>
          </a:p>
        </p:txBody>
      </p:sp>
      <p:pic>
        <p:nvPicPr>
          <p:cNvPr id="5" name="Picture 4">
            <a:extLst>
              <a:ext uri="{FF2B5EF4-FFF2-40B4-BE49-F238E27FC236}">
                <a16:creationId xmlns:a16="http://schemas.microsoft.com/office/drawing/2014/main" id="{28134985-889E-1ADA-3932-1FA0E298BC21}"/>
              </a:ext>
            </a:extLst>
          </p:cNvPr>
          <p:cNvPicPr>
            <a:picLocks noChangeAspect="1"/>
          </p:cNvPicPr>
          <p:nvPr/>
        </p:nvPicPr>
        <p:blipFill>
          <a:blip r:embed="rId3"/>
          <a:srcRect/>
          <a:stretch/>
        </p:blipFill>
        <p:spPr>
          <a:xfrm>
            <a:off x="2006485" y="1362354"/>
            <a:ext cx="8508180" cy="5038437"/>
          </a:xfrm>
          <a:prstGeom prst="rect">
            <a:avLst/>
          </a:prstGeom>
        </p:spPr>
      </p:pic>
    </p:spTree>
    <p:extLst>
      <p:ext uri="{BB962C8B-B14F-4D97-AF65-F5344CB8AC3E}">
        <p14:creationId xmlns:p14="http://schemas.microsoft.com/office/powerpoint/2010/main" val="449755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04C3-E41A-23C5-780D-80329301AA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BDAF8C-3A86-3BA7-AAAE-AC7048EFCFF3}"/>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56</a:t>
            </a:fld>
            <a:endParaRPr lang="en-US" dirty="0"/>
          </a:p>
        </p:txBody>
      </p:sp>
      <p:sp>
        <p:nvSpPr>
          <p:cNvPr id="7" name="Title 1">
            <a:extLst>
              <a:ext uri="{FF2B5EF4-FFF2-40B4-BE49-F238E27FC236}">
                <a16:creationId xmlns:a16="http://schemas.microsoft.com/office/drawing/2014/main" id="{F76D2AFC-BFE5-2186-A23E-128949847DF4}"/>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48724647-D98F-9449-9D07-1638E3ADE644}"/>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56</a:t>
            </a:fld>
            <a:endParaRPr lang="en-US" dirty="0"/>
          </a:p>
        </p:txBody>
      </p:sp>
      <p:pic>
        <p:nvPicPr>
          <p:cNvPr id="5" name="Picture 4">
            <a:extLst>
              <a:ext uri="{FF2B5EF4-FFF2-40B4-BE49-F238E27FC236}">
                <a16:creationId xmlns:a16="http://schemas.microsoft.com/office/drawing/2014/main" id="{6C4D944A-EBB0-0744-0D4F-016FBB2D432E}"/>
              </a:ext>
            </a:extLst>
          </p:cNvPr>
          <p:cNvPicPr>
            <a:picLocks noChangeAspect="1"/>
          </p:cNvPicPr>
          <p:nvPr/>
        </p:nvPicPr>
        <p:blipFill>
          <a:blip r:embed="rId3"/>
          <a:srcRect/>
          <a:stretch/>
        </p:blipFill>
        <p:spPr>
          <a:xfrm>
            <a:off x="1903615" y="1362354"/>
            <a:ext cx="8803177" cy="5038437"/>
          </a:xfrm>
          <a:prstGeom prst="rect">
            <a:avLst/>
          </a:prstGeom>
        </p:spPr>
      </p:pic>
    </p:spTree>
    <p:extLst>
      <p:ext uri="{BB962C8B-B14F-4D97-AF65-F5344CB8AC3E}">
        <p14:creationId xmlns:p14="http://schemas.microsoft.com/office/powerpoint/2010/main" val="1258275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9587-1709-A138-2892-291F2E1D1C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5691BC-E314-3FF0-E487-D57537750FB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57</a:t>
            </a:fld>
            <a:endParaRPr lang="en-US" dirty="0"/>
          </a:p>
        </p:txBody>
      </p:sp>
      <p:sp>
        <p:nvSpPr>
          <p:cNvPr id="7" name="Title 1">
            <a:extLst>
              <a:ext uri="{FF2B5EF4-FFF2-40B4-BE49-F238E27FC236}">
                <a16:creationId xmlns:a16="http://schemas.microsoft.com/office/drawing/2014/main" id="{8E9BBB3A-0F12-5417-1CDE-F9027D0A66E8}"/>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620A2734-B816-53DB-2EFD-2DCD1D954970}"/>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57</a:t>
            </a:fld>
            <a:endParaRPr lang="en-US" dirty="0"/>
          </a:p>
        </p:txBody>
      </p:sp>
      <p:pic>
        <p:nvPicPr>
          <p:cNvPr id="5" name="Picture 4">
            <a:extLst>
              <a:ext uri="{FF2B5EF4-FFF2-40B4-BE49-F238E27FC236}">
                <a16:creationId xmlns:a16="http://schemas.microsoft.com/office/drawing/2014/main" id="{1D63C0E7-4E89-69C0-2231-076108810B09}"/>
              </a:ext>
            </a:extLst>
          </p:cNvPr>
          <p:cNvPicPr>
            <a:picLocks noChangeAspect="1"/>
          </p:cNvPicPr>
          <p:nvPr/>
        </p:nvPicPr>
        <p:blipFill>
          <a:blip r:embed="rId3"/>
          <a:srcRect/>
          <a:stretch/>
        </p:blipFill>
        <p:spPr>
          <a:xfrm>
            <a:off x="1936865" y="1362354"/>
            <a:ext cx="8869680" cy="5038437"/>
          </a:xfrm>
          <a:prstGeom prst="rect">
            <a:avLst/>
          </a:prstGeom>
        </p:spPr>
      </p:pic>
    </p:spTree>
    <p:extLst>
      <p:ext uri="{BB962C8B-B14F-4D97-AF65-F5344CB8AC3E}">
        <p14:creationId xmlns:p14="http://schemas.microsoft.com/office/powerpoint/2010/main" val="474052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78F9-1962-F20E-5D35-FCA1EAE8D3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A47D73-1659-0182-8A4C-7C67C682E0D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58</a:t>
            </a:fld>
            <a:endParaRPr lang="en-US" dirty="0"/>
          </a:p>
        </p:txBody>
      </p:sp>
      <p:sp>
        <p:nvSpPr>
          <p:cNvPr id="7" name="Title 1">
            <a:extLst>
              <a:ext uri="{FF2B5EF4-FFF2-40B4-BE49-F238E27FC236}">
                <a16:creationId xmlns:a16="http://schemas.microsoft.com/office/drawing/2014/main" id="{7E1E44E7-6B47-2AC3-299E-8914F2BAEE57}"/>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10BFC693-28A3-0E3E-48D8-3307E75C3C6A}"/>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58</a:t>
            </a:fld>
            <a:endParaRPr lang="en-US" dirty="0"/>
          </a:p>
        </p:txBody>
      </p:sp>
      <p:pic>
        <p:nvPicPr>
          <p:cNvPr id="5" name="Picture 4">
            <a:extLst>
              <a:ext uri="{FF2B5EF4-FFF2-40B4-BE49-F238E27FC236}">
                <a16:creationId xmlns:a16="http://schemas.microsoft.com/office/drawing/2014/main" id="{3E3887B4-99C7-6DBE-4C0B-9426FE2F91B0}"/>
              </a:ext>
            </a:extLst>
          </p:cNvPr>
          <p:cNvPicPr>
            <a:picLocks noChangeAspect="1"/>
          </p:cNvPicPr>
          <p:nvPr/>
        </p:nvPicPr>
        <p:blipFill>
          <a:blip r:embed="rId3"/>
          <a:srcRect/>
          <a:stretch/>
        </p:blipFill>
        <p:spPr>
          <a:xfrm>
            <a:off x="1870363" y="1362354"/>
            <a:ext cx="8836429" cy="5038437"/>
          </a:xfrm>
          <a:prstGeom prst="rect">
            <a:avLst/>
          </a:prstGeom>
        </p:spPr>
      </p:pic>
    </p:spTree>
    <p:extLst>
      <p:ext uri="{BB962C8B-B14F-4D97-AF65-F5344CB8AC3E}">
        <p14:creationId xmlns:p14="http://schemas.microsoft.com/office/powerpoint/2010/main" val="1476164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E0BFD-137F-6350-45C4-EE940EF6F4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74996E-2516-7B6F-69A6-7CCFF4BFEE8E}"/>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59</a:t>
            </a:fld>
            <a:endParaRPr lang="en-US" dirty="0"/>
          </a:p>
        </p:txBody>
      </p:sp>
      <p:sp>
        <p:nvSpPr>
          <p:cNvPr id="7" name="Title 1">
            <a:extLst>
              <a:ext uri="{FF2B5EF4-FFF2-40B4-BE49-F238E27FC236}">
                <a16:creationId xmlns:a16="http://schemas.microsoft.com/office/drawing/2014/main" id="{7D5B11B4-ADDD-06D6-0D57-F5B084100F57}"/>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36CEEBBF-4612-7770-0C92-FEAE3285D2E6}"/>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59</a:t>
            </a:fld>
            <a:endParaRPr lang="en-US" dirty="0"/>
          </a:p>
        </p:txBody>
      </p:sp>
      <p:pic>
        <p:nvPicPr>
          <p:cNvPr id="5" name="Picture 4">
            <a:extLst>
              <a:ext uri="{FF2B5EF4-FFF2-40B4-BE49-F238E27FC236}">
                <a16:creationId xmlns:a16="http://schemas.microsoft.com/office/drawing/2014/main" id="{C36291E8-4D01-DE14-2D4B-8E6A011F07B9}"/>
              </a:ext>
            </a:extLst>
          </p:cNvPr>
          <p:cNvPicPr>
            <a:picLocks noChangeAspect="1"/>
          </p:cNvPicPr>
          <p:nvPr/>
        </p:nvPicPr>
        <p:blipFill>
          <a:blip r:embed="rId3"/>
          <a:srcRect/>
          <a:stretch/>
        </p:blipFill>
        <p:spPr>
          <a:xfrm>
            <a:off x="1895302" y="1362354"/>
            <a:ext cx="8744989" cy="5038437"/>
          </a:xfrm>
          <a:prstGeom prst="rect">
            <a:avLst/>
          </a:prstGeom>
        </p:spPr>
      </p:pic>
    </p:spTree>
    <p:extLst>
      <p:ext uri="{BB962C8B-B14F-4D97-AF65-F5344CB8AC3E}">
        <p14:creationId xmlns:p14="http://schemas.microsoft.com/office/powerpoint/2010/main" val="95232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49843-D710-CE3A-D8A9-F61037CBFE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5648C0-117F-3803-6F5E-00ACF893DAA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10" name="Title 1">
            <a:extLst>
              <a:ext uri="{FF2B5EF4-FFF2-40B4-BE49-F238E27FC236}">
                <a16:creationId xmlns:a16="http://schemas.microsoft.com/office/drawing/2014/main" id="{A9918D45-29C1-94B0-06DA-6A61DB6A7FCD}"/>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ABA8C8A3-FCF0-E375-0DD7-D89C85C86E94}"/>
              </a:ext>
            </a:extLst>
          </p:cNvPr>
          <p:cNvSpPr>
            <a:spLocks noGrp="1"/>
          </p:cNvSpPr>
          <p:nvPr>
            <p:ph sz="half" idx="2"/>
          </p:nvPr>
        </p:nvSpPr>
        <p:spPr>
          <a:xfrm>
            <a:off x="1619251" y="1622738"/>
            <a:ext cx="7421718"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Manager 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Login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Dashboard</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Products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Stock</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Clients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Reports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Profile</a:t>
            </a:r>
          </a:p>
        </p:txBody>
      </p:sp>
    </p:spTree>
    <p:extLst>
      <p:ext uri="{BB962C8B-B14F-4D97-AF65-F5344CB8AC3E}">
        <p14:creationId xmlns:p14="http://schemas.microsoft.com/office/powerpoint/2010/main" val="3959213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C69F-8196-119B-8D0E-CC3E2FE4DE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14B3F-41BE-F01A-4BE8-AAFA4FB8F908}"/>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60</a:t>
            </a:fld>
            <a:endParaRPr lang="en-US" dirty="0"/>
          </a:p>
        </p:txBody>
      </p:sp>
      <p:sp>
        <p:nvSpPr>
          <p:cNvPr id="7" name="Title 1">
            <a:extLst>
              <a:ext uri="{FF2B5EF4-FFF2-40B4-BE49-F238E27FC236}">
                <a16:creationId xmlns:a16="http://schemas.microsoft.com/office/drawing/2014/main" id="{4365ECF6-68A3-5E93-9A52-1529AAC2E305}"/>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5C710926-5286-3765-CB41-7DD55D40839F}"/>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60</a:t>
            </a:fld>
            <a:endParaRPr lang="en-US" dirty="0"/>
          </a:p>
        </p:txBody>
      </p:sp>
      <p:pic>
        <p:nvPicPr>
          <p:cNvPr id="5" name="Picture 4">
            <a:extLst>
              <a:ext uri="{FF2B5EF4-FFF2-40B4-BE49-F238E27FC236}">
                <a16:creationId xmlns:a16="http://schemas.microsoft.com/office/drawing/2014/main" id="{2A36C276-750B-40D0-6730-D93DF39EBD25}"/>
              </a:ext>
            </a:extLst>
          </p:cNvPr>
          <p:cNvPicPr>
            <a:picLocks noChangeAspect="1"/>
          </p:cNvPicPr>
          <p:nvPr/>
        </p:nvPicPr>
        <p:blipFill>
          <a:blip r:embed="rId3"/>
          <a:srcRect/>
          <a:stretch/>
        </p:blipFill>
        <p:spPr>
          <a:xfrm>
            <a:off x="1878675" y="1362354"/>
            <a:ext cx="8853055" cy="5038437"/>
          </a:xfrm>
          <a:prstGeom prst="rect">
            <a:avLst/>
          </a:prstGeom>
        </p:spPr>
      </p:pic>
    </p:spTree>
    <p:extLst>
      <p:ext uri="{BB962C8B-B14F-4D97-AF65-F5344CB8AC3E}">
        <p14:creationId xmlns:p14="http://schemas.microsoft.com/office/powerpoint/2010/main" val="3740929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B863-4925-DE48-1C41-1DDE9AE765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0E8505-F832-E37F-C273-10ABCD65605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61</a:t>
            </a:fld>
            <a:endParaRPr lang="en-US" dirty="0"/>
          </a:p>
        </p:txBody>
      </p:sp>
      <p:sp>
        <p:nvSpPr>
          <p:cNvPr id="7" name="Title 1">
            <a:extLst>
              <a:ext uri="{FF2B5EF4-FFF2-40B4-BE49-F238E27FC236}">
                <a16:creationId xmlns:a16="http://schemas.microsoft.com/office/drawing/2014/main" id="{E7D8A014-7F3F-D1B2-8AE4-D289494491DD}"/>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E15CF4DD-A3BC-9D92-3799-CEB225AB0595}"/>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61</a:t>
            </a:fld>
            <a:endParaRPr lang="en-US" dirty="0"/>
          </a:p>
        </p:txBody>
      </p:sp>
      <p:graphicFrame>
        <p:nvGraphicFramePr>
          <p:cNvPr id="3" name="Table 2">
            <a:extLst>
              <a:ext uri="{FF2B5EF4-FFF2-40B4-BE49-F238E27FC236}">
                <a16:creationId xmlns:a16="http://schemas.microsoft.com/office/drawing/2014/main" id="{45D67558-942C-894E-7D86-80BFBAE1B845}"/>
              </a:ext>
            </a:extLst>
          </p:cNvPr>
          <p:cNvGraphicFramePr>
            <a:graphicFrameLocks noGrp="1"/>
          </p:cNvGraphicFramePr>
          <p:nvPr>
            <p:extLst>
              <p:ext uri="{D42A27DB-BD31-4B8C-83A1-F6EECF244321}">
                <p14:modId xmlns:p14="http://schemas.microsoft.com/office/powerpoint/2010/main" val="2709269855"/>
              </p:ext>
            </p:extLst>
          </p:nvPr>
        </p:nvGraphicFramePr>
        <p:xfrm>
          <a:off x="1330037" y="1546167"/>
          <a:ext cx="10341034" cy="4113599"/>
        </p:xfrm>
        <a:graphic>
          <a:graphicData uri="http://schemas.openxmlformats.org/drawingml/2006/table">
            <a:tbl>
              <a:tblPr firstRow="1" firstCol="1" bandRow="1">
                <a:tableStyleId>{17292A2E-F333-43FB-9621-5CBBE7FDCDCB}</a:tableStyleId>
              </a:tblPr>
              <a:tblGrid>
                <a:gridCol w="1234132">
                  <a:extLst>
                    <a:ext uri="{9D8B030D-6E8A-4147-A177-3AD203B41FA5}">
                      <a16:colId xmlns:a16="http://schemas.microsoft.com/office/drawing/2014/main" val="3105341534"/>
                    </a:ext>
                  </a:extLst>
                </a:gridCol>
                <a:gridCol w="2038156">
                  <a:extLst>
                    <a:ext uri="{9D8B030D-6E8A-4147-A177-3AD203B41FA5}">
                      <a16:colId xmlns:a16="http://schemas.microsoft.com/office/drawing/2014/main" val="3382762263"/>
                    </a:ext>
                  </a:extLst>
                </a:gridCol>
                <a:gridCol w="1112554">
                  <a:extLst>
                    <a:ext uri="{9D8B030D-6E8A-4147-A177-3AD203B41FA5}">
                      <a16:colId xmlns:a16="http://schemas.microsoft.com/office/drawing/2014/main" val="961283564"/>
                    </a:ext>
                  </a:extLst>
                </a:gridCol>
                <a:gridCol w="2664402">
                  <a:extLst>
                    <a:ext uri="{9D8B030D-6E8A-4147-A177-3AD203B41FA5}">
                      <a16:colId xmlns:a16="http://schemas.microsoft.com/office/drawing/2014/main" val="3946462227"/>
                    </a:ext>
                  </a:extLst>
                </a:gridCol>
                <a:gridCol w="2049629">
                  <a:extLst>
                    <a:ext uri="{9D8B030D-6E8A-4147-A177-3AD203B41FA5}">
                      <a16:colId xmlns:a16="http://schemas.microsoft.com/office/drawing/2014/main" val="1708083293"/>
                    </a:ext>
                  </a:extLst>
                </a:gridCol>
                <a:gridCol w="1242161">
                  <a:extLst>
                    <a:ext uri="{9D8B030D-6E8A-4147-A177-3AD203B41FA5}">
                      <a16:colId xmlns:a16="http://schemas.microsoft.com/office/drawing/2014/main" val="1153122678"/>
                    </a:ext>
                  </a:extLst>
                </a:gridCol>
              </a:tblGrid>
              <a:tr h="259403">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Case 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Case Name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Input Data</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Expected Output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Actual Output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Status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694765954"/>
                  </a:ext>
                </a:extLst>
              </a:tr>
              <a:tr h="877960">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TC_01</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Retrieve stock by valid SKU</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SKU: 1001 (valid SKU)</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Stock details for SKU: 1001 with fields total_qty, +qty, -qty, and date. Example: { "sku": 1001, "total_qty": 100, "+qty": 50, "-qty": 0, "date": "2023-11-23"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Stock details for SKU: 1001 returned as expected.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Pass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812124028"/>
                  </a:ext>
                </a:extLst>
              </a:tr>
              <a:tr h="701230">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TC_02</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Retrieve stock for non-existent SKU</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SKU: 9999 (non-existent SKU)</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indicating "No stock found" for SKU 9999. Example: { "error": "No stock entries found"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No stock entries found returned correctly.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Pass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3708607723"/>
                  </a:ext>
                </a:extLst>
              </a:tr>
              <a:tr h="612864">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TC_03</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Test unauthorized access (no JWT token)</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SKU: 1001, No JWT token</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indicating unauthorized access. Example: { "error": "Authentication required"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Authentication required returned.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Pass</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1690317819"/>
                  </a:ext>
                </a:extLst>
              </a:tr>
            </a:tbl>
          </a:graphicData>
        </a:graphic>
      </p:graphicFrame>
    </p:spTree>
    <p:extLst>
      <p:ext uri="{BB962C8B-B14F-4D97-AF65-F5344CB8AC3E}">
        <p14:creationId xmlns:p14="http://schemas.microsoft.com/office/powerpoint/2010/main" val="4282871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9B7D3-D87F-76DD-994B-F8785DD396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14D8A-F40B-1712-0177-07A76AB5C99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62</a:t>
            </a:fld>
            <a:endParaRPr lang="en-US" dirty="0"/>
          </a:p>
        </p:txBody>
      </p:sp>
      <p:sp>
        <p:nvSpPr>
          <p:cNvPr id="7" name="Title 1">
            <a:extLst>
              <a:ext uri="{FF2B5EF4-FFF2-40B4-BE49-F238E27FC236}">
                <a16:creationId xmlns:a16="http://schemas.microsoft.com/office/drawing/2014/main" id="{8335D603-8622-9092-0B34-A650852E05B2}"/>
              </a:ext>
            </a:extLst>
          </p:cNvPr>
          <p:cNvSpPr>
            <a:spLocks noGrp="1"/>
          </p:cNvSpPr>
          <p:nvPr>
            <p:ph type="title"/>
          </p:nvPr>
        </p:nvSpPr>
        <p:spPr>
          <a:xfrm>
            <a:off x="0" y="561975"/>
            <a:ext cx="12192000" cy="512763"/>
          </a:xfrm>
        </p:spPr>
        <p:txBody>
          <a:bodyPr/>
          <a:lstStyle/>
          <a:p>
            <a:pPr algn="ctr"/>
            <a:r>
              <a:rPr lang="en-IN" sz="3200" dirty="0">
                <a:latin typeface="Cambria" panose="02040503050406030204" pitchFamily="18" charset="0"/>
                <a:ea typeface="Cambria" panose="02040503050406030204" pitchFamily="18" charset="0"/>
              </a:rPr>
              <a:t>Testing</a:t>
            </a:r>
            <a:endParaRPr lang="en-US" sz="3200" dirty="0">
              <a:latin typeface="Cambria" panose="02040503050406030204" pitchFamily="18" charset="0"/>
              <a:ea typeface="Cambria" panose="02040503050406030204" pitchFamily="18" charset="0"/>
            </a:endParaRPr>
          </a:p>
        </p:txBody>
      </p:sp>
      <p:sp>
        <p:nvSpPr>
          <p:cNvPr id="8" name="Slide Number Placeholder 2">
            <a:extLst>
              <a:ext uri="{FF2B5EF4-FFF2-40B4-BE49-F238E27FC236}">
                <a16:creationId xmlns:a16="http://schemas.microsoft.com/office/drawing/2014/main" id="{611205BD-4F67-F859-4FDD-2C0E38443B1C}"/>
              </a:ext>
            </a:extLst>
          </p:cNvPr>
          <p:cNvSpPr txBox="1">
            <a:spLocks/>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62</a:t>
            </a:fld>
            <a:endParaRPr lang="en-US" dirty="0"/>
          </a:p>
        </p:txBody>
      </p:sp>
      <p:graphicFrame>
        <p:nvGraphicFramePr>
          <p:cNvPr id="3" name="Table 2">
            <a:extLst>
              <a:ext uri="{FF2B5EF4-FFF2-40B4-BE49-F238E27FC236}">
                <a16:creationId xmlns:a16="http://schemas.microsoft.com/office/drawing/2014/main" id="{3870FE3F-76CB-FAA7-1AA4-99E59DF245DF}"/>
              </a:ext>
            </a:extLst>
          </p:cNvPr>
          <p:cNvGraphicFramePr>
            <a:graphicFrameLocks noGrp="1"/>
          </p:cNvGraphicFramePr>
          <p:nvPr>
            <p:extLst>
              <p:ext uri="{D42A27DB-BD31-4B8C-83A1-F6EECF244321}">
                <p14:modId xmlns:p14="http://schemas.microsoft.com/office/powerpoint/2010/main" val="3892130591"/>
              </p:ext>
            </p:extLst>
          </p:nvPr>
        </p:nvGraphicFramePr>
        <p:xfrm>
          <a:off x="1330037" y="1546167"/>
          <a:ext cx="10341034" cy="4674431"/>
        </p:xfrm>
        <a:graphic>
          <a:graphicData uri="http://schemas.openxmlformats.org/drawingml/2006/table">
            <a:tbl>
              <a:tblPr firstRow="1" firstCol="1" bandRow="1">
                <a:tableStyleId>{17292A2E-F333-43FB-9621-5CBBE7FDCDCB}</a:tableStyleId>
              </a:tblPr>
              <a:tblGrid>
                <a:gridCol w="1234132">
                  <a:extLst>
                    <a:ext uri="{9D8B030D-6E8A-4147-A177-3AD203B41FA5}">
                      <a16:colId xmlns:a16="http://schemas.microsoft.com/office/drawing/2014/main" val="3105341534"/>
                    </a:ext>
                  </a:extLst>
                </a:gridCol>
                <a:gridCol w="2038156">
                  <a:extLst>
                    <a:ext uri="{9D8B030D-6E8A-4147-A177-3AD203B41FA5}">
                      <a16:colId xmlns:a16="http://schemas.microsoft.com/office/drawing/2014/main" val="3382762263"/>
                    </a:ext>
                  </a:extLst>
                </a:gridCol>
                <a:gridCol w="1112554">
                  <a:extLst>
                    <a:ext uri="{9D8B030D-6E8A-4147-A177-3AD203B41FA5}">
                      <a16:colId xmlns:a16="http://schemas.microsoft.com/office/drawing/2014/main" val="961283564"/>
                    </a:ext>
                  </a:extLst>
                </a:gridCol>
                <a:gridCol w="2664402">
                  <a:extLst>
                    <a:ext uri="{9D8B030D-6E8A-4147-A177-3AD203B41FA5}">
                      <a16:colId xmlns:a16="http://schemas.microsoft.com/office/drawing/2014/main" val="3946462227"/>
                    </a:ext>
                  </a:extLst>
                </a:gridCol>
                <a:gridCol w="2049629">
                  <a:extLst>
                    <a:ext uri="{9D8B030D-6E8A-4147-A177-3AD203B41FA5}">
                      <a16:colId xmlns:a16="http://schemas.microsoft.com/office/drawing/2014/main" val="1708083293"/>
                    </a:ext>
                  </a:extLst>
                </a:gridCol>
                <a:gridCol w="1242161">
                  <a:extLst>
                    <a:ext uri="{9D8B030D-6E8A-4147-A177-3AD203B41FA5}">
                      <a16:colId xmlns:a16="http://schemas.microsoft.com/office/drawing/2014/main" val="1153122678"/>
                    </a:ext>
                  </a:extLst>
                </a:gridCol>
              </a:tblGrid>
              <a:tr h="259403">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Case ID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Case Name</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Input Data</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Expected Output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Actual Output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gn="ctr">
                        <a:lnSpc>
                          <a:spcPct val="115000"/>
                        </a:lnSpc>
                        <a:spcAft>
                          <a:spcPts val="800"/>
                        </a:spcAft>
                      </a:pPr>
                      <a:r>
                        <a:rPr lang="en-US" sz="1600" kern="100">
                          <a:effectLst/>
                          <a:latin typeface="Cambria" panose="02040503050406030204" pitchFamily="18" charset="0"/>
                          <a:ea typeface="Cambria" panose="02040503050406030204" pitchFamily="18" charset="0"/>
                        </a:rPr>
                        <a:t>Test Status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694765954"/>
                  </a:ext>
                </a:extLst>
              </a:tr>
              <a:tr h="1408154">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TC_04</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Retrieve stock for SKU with multiple stock entries</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SKU: 1001 (Multiple entries)</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Multiple stock entries for SKU 1001, each showing total_qty, +qty, -qty, and date. Example: [ { "sku": 1001, "total_qty": 100, "+qty": 50, "-qty": 0, "date": "2023-11-23" }, { "sku": 1001, "total_qty": 200, "+qty": 100, "-qty": 0, "date": "2023-11-24" }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Multiple stock entries returned as expected.</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Pass</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3728161434"/>
                  </a:ext>
                </a:extLst>
              </a:tr>
              <a:tr h="524499">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TC_05</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Test stock retrieval with invalid SKU format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SKU: 'ABC' (invalid format)</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indicating invalid SKU format. Example: { "error": "Invalid SKU format"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Invalid SKU format returned correctly.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Pass</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3971437488"/>
                  </a:ext>
                </a:extLst>
              </a:tr>
              <a:tr h="524499">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TC_06</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Test stock retrieval with missing SKU parameter</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SKU: (empty)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indicating SKU is required. Example: { "error": "SKU is required" }.</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a:effectLst/>
                          <a:latin typeface="Cambria" panose="02040503050406030204" pitchFamily="18" charset="0"/>
                          <a:ea typeface="Cambria" panose="02040503050406030204" pitchFamily="18" charset="0"/>
                        </a:rPr>
                        <a:t>Error message SKU is required returned correctly.</a:t>
                      </a:r>
                      <a:endParaRPr lang="en-IN" sz="1600" kern="10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tc>
                  <a:txBody>
                    <a:bodyPr/>
                    <a:lstStyle/>
                    <a:p>
                      <a:pPr>
                        <a:lnSpc>
                          <a:spcPct val="115000"/>
                        </a:lnSpc>
                        <a:spcAft>
                          <a:spcPts val="800"/>
                        </a:spcAft>
                      </a:pPr>
                      <a:r>
                        <a:rPr lang="en-US" sz="1600" kern="100" dirty="0">
                          <a:effectLst/>
                          <a:latin typeface="Cambria" panose="02040503050406030204" pitchFamily="18" charset="0"/>
                          <a:ea typeface="Cambria" panose="02040503050406030204" pitchFamily="18" charset="0"/>
                        </a:rPr>
                        <a:t>Pass</a:t>
                      </a:r>
                      <a:endParaRPr lang="en-IN" sz="1600" kern="100" dirty="0">
                        <a:effectLst/>
                        <a:latin typeface="Cambria" panose="02040503050406030204" pitchFamily="18" charset="0"/>
                        <a:ea typeface="Cambria" panose="02040503050406030204" pitchFamily="18" charset="0"/>
                        <a:cs typeface="Shruti" panose="020B0502040204020203" pitchFamily="34" charset="0"/>
                      </a:endParaRPr>
                    </a:p>
                  </a:txBody>
                  <a:tcPr marL="21894" marR="21894" marT="0" marB="0" anchor="ctr"/>
                </a:tc>
                <a:extLst>
                  <a:ext uri="{0D108BD9-81ED-4DB2-BD59-A6C34878D82A}">
                    <a16:rowId xmlns:a16="http://schemas.microsoft.com/office/drawing/2014/main" val="748081356"/>
                  </a:ext>
                </a:extLst>
              </a:tr>
            </a:tbl>
          </a:graphicData>
        </a:graphic>
      </p:graphicFrame>
    </p:spTree>
    <p:extLst>
      <p:ext uri="{BB962C8B-B14F-4D97-AF65-F5344CB8AC3E}">
        <p14:creationId xmlns:p14="http://schemas.microsoft.com/office/powerpoint/2010/main" val="4224659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560192"/>
            <a:ext cx="7965461" cy="994164"/>
          </a:xfrm>
        </p:spPr>
        <p:txBody>
          <a:bodyPr/>
          <a:lstStyle/>
          <a:p>
            <a:r>
              <a:rPr lang="en-IN" dirty="0">
                <a:latin typeface="Cambria" panose="02040503050406030204" pitchFamily="18" charset="0"/>
                <a:ea typeface="Cambria" panose="02040503050406030204" pitchFamily="18" charset="0"/>
              </a:rPr>
              <a:t>Expected Outcomes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16115" y="1776607"/>
            <a:ext cx="7965460" cy="4674993"/>
          </a:xfrm>
        </p:spPr>
        <p:txBody>
          <a:bodyPr>
            <a:normAutofit/>
          </a:bodyPr>
          <a:lstStyle/>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Admin: </a:t>
            </a:r>
            <a:r>
              <a:rPr lang="en-GB" sz="2000" dirty="0">
                <a:latin typeface="Cambria" panose="02040503050406030204" pitchFamily="18" charset="0"/>
                <a:ea typeface="Cambria" panose="02040503050406030204" pitchFamily="18" charset="0"/>
              </a:rPr>
              <a:t>Manage users, settings, integrations, and the whole system with real-time visibility, improved decision-making, and enhanced security.</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Manager: </a:t>
            </a:r>
            <a:r>
              <a:rPr lang="en-GB" sz="2000" dirty="0">
                <a:latin typeface="Cambria" panose="02040503050406030204" pitchFamily="18" charset="0"/>
                <a:ea typeface="Cambria" panose="02040503050406030204" pitchFamily="18" charset="0"/>
              </a:rPr>
              <a:t>The Warehouse Manager ensures efficient warehouse performance by monitoring inventory, order processing, and workflows with real-time data access.</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Employee: </a:t>
            </a:r>
            <a:r>
              <a:rPr lang="en-GB" sz="2000" dirty="0">
                <a:latin typeface="Cambria" panose="02040503050406030204" pitchFamily="18" charset="0"/>
                <a:ea typeface="Cambria" panose="02040503050406030204" pitchFamily="18" charset="0"/>
              </a:rPr>
              <a:t>Automates daily tasks like inventory updates, picking, and packing. Makes their tasks easier and more efficient by scanning barcodes and generating picking lists.</a:t>
            </a:r>
          </a:p>
          <a:p>
            <a:pPr algn="just">
              <a:buFont typeface="Wingdings" panose="05000000000000000000" pitchFamily="2" charset="2"/>
              <a:buChar char="Ø"/>
            </a:pPr>
            <a:r>
              <a:rPr lang="en-GB" sz="2000" b="1" dirty="0">
                <a:latin typeface="Cambria" panose="02040503050406030204" pitchFamily="18" charset="0"/>
                <a:ea typeface="Cambria" panose="02040503050406030204" pitchFamily="18" charset="0"/>
              </a:rPr>
              <a:t>Client: </a:t>
            </a:r>
            <a:r>
              <a:rPr lang="en-GB" sz="2000" dirty="0">
                <a:latin typeface="Cambria" panose="02040503050406030204" pitchFamily="18" charset="0"/>
                <a:ea typeface="Cambria" panose="02040503050406030204" pitchFamily="18" charset="0"/>
              </a:rPr>
              <a:t>The system allows clients to place orders and track them in real-time. They get order tracking at every step, order confirmation, picking, packing, and shipping.</a:t>
            </a:r>
            <a:endParaRPr lang="en-GB" sz="2000" b="1" dirty="0">
              <a:latin typeface="Cambria" panose="02040503050406030204" pitchFamily="18" charset="0"/>
              <a:ea typeface="Cambria" panose="02040503050406030204" pitchFamily="18"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63</a:t>
            </a:fld>
            <a:endParaRPr lang="en-US" dirty="0"/>
          </a:p>
        </p:txBody>
      </p:sp>
    </p:spTree>
    <p:extLst>
      <p:ext uri="{BB962C8B-B14F-4D97-AF65-F5344CB8AC3E}">
        <p14:creationId xmlns:p14="http://schemas.microsoft.com/office/powerpoint/2010/main" val="3132262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560192"/>
            <a:ext cx="7965461" cy="994164"/>
          </a:xfrm>
        </p:spPr>
        <p:txBody>
          <a:bodyPr/>
          <a:lstStyle/>
          <a:p>
            <a:r>
              <a:rPr lang="en-IN" dirty="0">
                <a:latin typeface="Cambria" panose="02040503050406030204" pitchFamily="18" charset="0"/>
                <a:ea typeface="Cambria" panose="02040503050406030204" pitchFamily="18" charset="0"/>
              </a:rPr>
              <a:t>Conclusion</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16115" y="1776607"/>
            <a:ext cx="7965460" cy="4674993"/>
          </a:xfrm>
        </p:spPr>
        <p:txBody>
          <a:bodyPr>
            <a:normAutofit/>
          </a:bodyPr>
          <a:lstStyle/>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Warehouse Management Systems (WMS) streamline inventory management, order processing, picking, packing, shipping, and reporting in a single warehouse. Insightful analytics will help you make better decisions, automate critical warehouse operations, and improve real-time data tracking.</a:t>
            </a:r>
            <a:endParaRPr lang="en-GB" sz="2000" b="1" dirty="0">
              <a:latin typeface="Cambria" panose="02040503050406030204" pitchFamily="18" charset="0"/>
              <a:ea typeface="Cambria" panose="02040503050406030204" pitchFamily="18"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64</a:t>
            </a:fld>
            <a:endParaRPr lang="en-US" dirty="0"/>
          </a:p>
        </p:txBody>
      </p:sp>
    </p:spTree>
    <p:extLst>
      <p:ext uri="{BB962C8B-B14F-4D97-AF65-F5344CB8AC3E}">
        <p14:creationId xmlns:p14="http://schemas.microsoft.com/office/powerpoint/2010/main" val="1875232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2400301" y="1091082"/>
            <a:ext cx="5715000" cy="2727709"/>
          </a:xfrm>
        </p:spPr>
        <p:txBody>
          <a:bodyPr/>
          <a:lstStyle/>
          <a:p>
            <a:r>
              <a:rPr lang="en-US"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235216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3D1E-D758-7162-CEC2-8AC94A955C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43348A-8C46-5419-9E01-8E422018F63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0" name="Title 1">
            <a:extLst>
              <a:ext uri="{FF2B5EF4-FFF2-40B4-BE49-F238E27FC236}">
                <a16:creationId xmlns:a16="http://schemas.microsoft.com/office/drawing/2014/main" id="{6EA56691-4D14-C44C-B364-A3D454C2D087}"/>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FA28755D-94DC-780F-B9C7-DA3562A87AA4}"/>
              </a:ext>
            </a:extLst>
          </p:cNvPr>
          <p:cNvSpPr>
            <a:spLocks noGrp="1"/>
          </p:cNvSpPr>
          <p:nvPr>
            <p:ph sz="half" idx="2"/>
          </p:nvPr>
        </p:nvSpPr>
        <p:spPr>
          <a:xfrm>
            <a:off x="1619251" y="1622738"/>
            <a:ext cx="7421718"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Employee 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Login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Manage Tasks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Profile</a:t>
            </a:r>
          </a:p>
        </p:txBody>
      </p:sp>
    </p:spTree>
    <p:extLst>
      <p:ext uri="{BB962C8B-B14F-4D97-AF65-F5344CB8AC3E}">
        <p14:creationId xmlns:p14="http://schemas.microsoft.com/office/powerpoint/2010/main" val="76386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321E6-6A09-7AAA-E3AA-00992635C6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F8ACD5-D7DA-ECCE-0D9A-8A7D8289FEA8}"/>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0" name="Title 1">
            <a:extLst>
              <a:ext uri="{FF2B5EF4-FFF2-40B4-BE49-F238E27FC236}">
                <a16:creationId xmlns:a16="http://schemas.microsoft.com/office/drawing/2014/main" id="{75AEDD4D-7258-9D74-7AA8-792D3281B366}"/>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F99FC91C-0102-EB84-D4CD-BD2207A849E9}"/>
              </a:ext>
            </a:extLst>
          </p:cNvPr>
          <p:cNvSpPr>
            <a:spLocks noGrp="1"/>
          </p:cNvSpPr>
          <p:nvPr>
            <p:ph sz="half" idx="2"/>
          </p:nvPr>
        </p:nvSpPr>
        <p:spPr>
          <a:xfrm>
            <a:off x="1619251" y="1622738"/>
            <a:ext cx="7421718"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Supplier 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Login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Deliver Order</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Receive Payment</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Print Invoice</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Profile</a:t>
            </a:r>
          </a:p>
        </p:txBody>
      </p:sp>
    </p:spTree>
    <p:extLst>
      <p:ext uri="{BB962C8B-B14F-4D97-AF65-F5344CB8AC3E}">
        <p14:creationId xmlns:p14="http://schemas.microsoft.com/office/powerpoint/2010/main" val="8611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FF7A-400B-84F2-A6E9-FB7D2B8AAE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4107F8-CFE9-0E48-83B7-0E20B958E280}"/>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10" name="Title 1">
            <a:extLst>
              <a:ext uri="{FF2B5EF4-FFF2-40B4-BE49-F238E27FC236}">
                <a16:creationId xmlns:a16="http://schemas.microsoft.com/office/drawing/2014/main" id="{C13D28CD-DE7B-BE3E-9924-A27B4C51718A}"/>
              </a:ext>
            </a:extLst>
          </p:cNvPr>
          <p:cNvSpPr>
            <a:spLocks noGrp="1"/>
          </p:cNvSpPr>
          <p:nvPr>
            <p:ph type="title"/>
          </p:nvPr>
        </p:nvSpPr>
        <p:spPr>
          <a:xfrm>
            <a:off x="1619251" y="431606"/>
            <a:ext cx="8238326" cy="994164"/>
          </a:xfrm>
        </p:spPr>
        <p:txBody>
          <a:bodyPr/>
          <a:lstStyle/>
          <a:p>
            <a:r>
              <a:rPr lang="en-IN" dirty="0">
                <a:latin typeface="Cambria" panose="02040503050406030204" pitchFamily="18" charset="0"/>
                <a:ea typeface="Cambria" panose="02040503050406030204" pitchFamily="18" charset="0"/>
              </a:rPr>
              <a:t>Requirements specification</a:t>
            </a:r>
            <a:endParaRPr lang="en-US"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FFD2B6CB-C780-9D7D-85E8-02546864C9BE}"/>
              </a:ext>
            </a:extLst>
          </p:cNvPr>
          <p:cNvSpPr>
            <a:spLocks noGrp="1"/>
          </p:cNvSpPr>
          <p:nvPr>
            <p:ph sz="half" idx="2"/>
          </p:nvPr>
        </p:nvSpPr>
        <p:spPr>
          <a:xfrm>
            <a:off x="1619251" y="1622738"/>
            <a:ext cx="7421718" cy="4803656"/>
          </a:xfrm>
        </p:spPr>
        <p:txBody>
          <a:bodyPr>
            <a:normAutofit/>
          </a:bodyPr>
          <a:lstStyle/>
          <a:p>
            <a:pPr marL="0" indent="0">
              <a:buNone/>
            </a:pPr>
            <a:r>
              <a:rPr lang="en-GB" sz="2800" b="1" dirty="0">
                <a:latin typeface="Cambria" panose="02040503050406030204" pitchFamily="18" charset="0"/>
                <a:ea typeface="Cambria" panose="02040503050406030204" pitchFamily="18" charset="0"/>
              </a:rPr>
              <a:t>Client Functional Requirements: </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Register</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Login</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Products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Add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Track Orders</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Order History</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Print Invoice</a:t>
            </a:r>
          </a:p>
          <a:p>
            <a:pPr algn="just">
              <a:buFont typeface="Wingdings" panose="05000000000000000000" pitchFamily="2" charset="2"/>
              <a:buChar char="Ø"/>
            </a:pPr>
            <a:r>
              <a:rPr lang="en-GB" sz="2000" dirty="0">
                <a:latin typeface="Cambria" panose="02040503050406030204" pitchFamily="18" charset="0"/>
                <a:ea typeface="Cambria" panose="02040503050406030204" pitchFamily="18" charset="0"/>
              </a:rPr>
              <a:t>View Profile</a:t>
            </a:r>
          </a:p>
        </p:txBody>
      </p:sp>
    </p:spTree>
    <p:extLst>
      <p:ext uri="{BB962C8B-B14F-4D97-AF65-F5344CB8AC3E}">
        <p14:creationId xmlns:p14="http://schemas.microsoft.com/office/powerpoint/2010/main" val="73301656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{107FB024-3929-4292-AAEB-240CBEAA138F}tf78438558_win32</Template>
  <TotalTime>499</TotalTime>
  <Words>1729</Words>
  <Application>Microsoft Office PowerPoint</Application>
  <PresentationFormat>Widescreen</PresentationFormat>
  <Paragraphs>519</Paragraphs>
  <Slides>65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Arial Black</vt:lpstr>
      <vt:lpstr>Calibri</vt:lpstr>
      <vt:lpstr>Cambria</vt:lpstr>
      <vt:lpstr>Sabon Next LT</vt:lpstr>
      <vt:lpstr>Wingdings</vt:lpstr>
      <vt:lpstr>Custom</vt:lpstr>
      <vt:lpstr>Warehouse management system</vt:lpstr>
      <vt:lpstr>Introduction</vt:lpstr>
      <vt:lpstr>Objectives</vt:lpstr>
      <vt:lpstr>scope</vt:lpstr>
      <vt:lpstr>Requirements specification</vt:lpstr>
      <vt:lpstr>Requirements specification</vt:lpstr>
      <vt:lpstr>Requirements specification</vt:lpstr>
      <vt:lpstr>Requirements specification</vt:lpstr>
      <vt:lpstr>Requirements specification</vt:lpstr>
      <vt:lpstr>Requirements specification</vt:lpstr>
      <vt:lpstr>Tools and Technologies</vt:lpstr>
      <vt:lpstr>Feasibility Study </vt:lpstr>
      <vt:lpstr>   System Architecture</vt:lpstr>
      <vt:lpstr> Admin Use case Diagram</vt:lpstr>
      <vt:lpstr> Manager Use case Diagram</vt:lpstr>
      <vt:lpstr> Client Use case Diagram</vt:lpstr>
      <vt:lpstr> Employee Use case Diagram</vt:lpstr>
      <vt:lpstr> Supplier Use case Diagram</vt:lpstr>
      <vt:lpstr>Database Design</vt:lpstr>
      <vt:lpstr>Database Design</vt:lpstr>
      <vt:lpstr>Database Design</vt:lpstr>
      <vt:lpstr>Database Design</vt:lpstr>
      <vt:lpstr>Database Design</vt:lpstr>
      <vt:lpstr>Database Design</vt:lpstr>
      <vt:lpstr>Database Design</vt:lpstr>
      <vt:lpstr>Database Design</vt:lpstr>
      <vt:lpstr>Database Design</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Testing</vt:lpstr>
      <vt:lpstr>Testing</vt:lpstr>
      <vt:lpstr>Testing</vt:lpstr>
      <vt:lpstr>Testing</vt:lpstr>
      <vt:lpstr>Testing</vt:lpstr>
      <vt:lpstr>Testing</vt:lpstr>
      <vt:lpstr>Testing</vt:lpstr>
      <vt:lpstr>Expected Outcomes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Priyank Mangaroliya</dc:creator>
  <cp:lastModifiedBy>Priyank Mangaroliya</cp:lastModifiedBy>
  <cp:revision>43</cp:revision>
  <dcterms:created xsi:type="dcterms:W3CDTF">2024-10-11T08:01:37Z</dcterms:created>
  <dcterms:modified xsi:type="dcterms:W3CDTF">2024-11-25T09:59:32Z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